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6"/>
  </p:notesMasterIdLst>
  <p:sldIdLst>
    <p:sldId id="256" r:id="rId2"/>
    <p:sldId id="257" r:id="rId3"/>
    <p:sldId id="259" r:id="rId4"/>
    <p:sldId id="260" r:id="rId5"/>
    <p:sldId id="261" r:id="rId6"/>
    <p:sldId id="262" r:id="rId7"/>
    <p:sldId id="263" r:id="rId8"/>
    <p:sldId id="264" r:id="rId9"/>
    <p:sldId id="265" r:id="rId10"/>
    <p:sldId id="266" r:id="rId11"/>
    <p:sldId id="267" r:id="rId12"/>
    <p:sldId id="258"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2610" autoAdjust="0"/>
  </p:normalViewPr>
  <p:slideViewPr>
    <p:cSldViewPr snapToGrid="0">
      <p:cViewPr varScale="1">
        <p:scale>
          <a:sx n="58" d="100"/>
          <a:sy n="58" d="100"/>
        </p:scale>
        <p:origin x="99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769729-2E80-48EE-BAB0-7D4CB314B6F8}" type="datetimeFigureOut">
              <a:rPr lang="en-KE" smtClean="0"/>
              <a:t>05/26/2019</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E8183-4744-48CA-BC97-71E0839FD6CC}" type="slidenum">
              <a:rPr lang="en-KE" smtClean="0"/>
              <a:t>‹#›</a:t>
            </a:fld>
            <a:endParaRPr lang="en-KE"/>
          </a:p>
        </p:txBody>
      </p:sp>
    </p:spTree>
    <p:extLst>
      <p:ext uri="{BB962C8B-B14F-4D97-AF65-F5344CB8AC3E}">
        <p14:creationId xmlns:p14="http://schemas.microsoft.com/office/powerpoint/2010/main" val="1881963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Happiness within workplace outline important processes which outline  a key environment where organization can attain higher outcomes. therefore there is need to identify important factors that contribute to happiness and engagement  within workplace. The workplace environment is defined by the level of interaction and overall wellbeing among individuals. The critical focus on diversity provides a more significant commitment where it is easier to achieve essential elements which can help in maintaining positive outcomes. Workforce happiness involves greater commitment among employees who embrace the underlying organizational measures (</a:t>
            </a:r>
            <a:r>
              <a:rPr lang="en-KE" dirty="0"/>
              <a:t>Buller</a:t>
            </a:r>
            <a:r>
              <a:rPr lang="en-US" dirty="0"/>
              <a:t> </a:t>
            </a:r>
            <a:r>
              <a:rPr lang="en-KE" dirty="0"/>
              <a:t>&amp; McEvoy,</a:t>
            </a:r>
            <a:r>
              <a:rPr lang="en-US" dirty="0"/>
              <a:t> </a:t>
            </a:r>
            <a:r>
              <a:rPr lang="en-KE" dirty="0"/>
              <a:t>2012). </a:t>
            </a:r>
            <a:r>
              <a:rPr lang="en-US" sz="1200" kern="1200" dirty="0">
                <a:solidFill>
                  <a:schemeClr val="tx1"/>
                </a:solidFill>
                <a:effectLst/>
                <a:latin typeface="+mn-lt"/>
                <a:ea typeface="+mn-ea"/>
                <a:cs typeface="+mn-cs"/>
              </a:rPr>
              <a:t>Different factors play diverse roles in maintaining better outcomes which help in keeping positive results. Employees who are happy tend to be more motivated and engaged in achieving the underlying organizational goals. Supporting positive outcomes play an integral role in shaping organizational development where it is possible to achieve better results.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2</a:t>
            </a:fld>
            <a:endParaRPr lang="en-KE"/>
          </a:p>
        </p:txBody>
      </p:sp>
    </p:spTree>
    <p:extLst>
      <p:ext uri="{BB962C8B-B14F-4D97-AF65-F5344CB8AC3E}">
        <p14:creationId xmlns:p14="http://schemas.microsoft.com/office/powerpoint/2010/main" val="375283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workplace has more females than males. There are 26 women and 24 mean. The mean age is 32 years old. Most people are 29 years old, the oldest being 40 years old and the youngest being 29 years old. Most people have a positive relationship with the direct supervisor. Only a few have a great relationship with the supervisor. Most workers have no ability to telecommunicate. Very few people have a positive relationship with coworkers. Most people have no relationship with coworkers.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mean for workplace happiness rating is 7.4. The mode is 8 mean most are moderately happy. They are satisfied with the workplace. The positive relationship with a supervisor might have contributed to this. The workplace engagement rating is 7.6 while the mode is 8. These means the most workers are not engaged in the workplace. This might be caused by the poor relationship between the coworkers.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3</a:t>
            </a:fld>
            <a:endParaRPr lang="en-KE"/>
          </a:p>
        </p:txBody>
      </p:sp>
    </p:spTree>
    <p:extLst>
      <p:ext uri="{BB962C8B-B14F-4D97-AF65-F5344CB8AC3E}">
        <p14:creationId xmlns:p14="http://schemas.microsoft.com/office/powerpoint/2010/main" val="1885022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independent group t-test is a parametric statistical test that compares the performance of two different samples of participants. It indicates whether the two samples perform so similarly that we conclude that they are likely from the same population, or whether they perform so differently that we conclude that they represent two different populations. It is a two-tailed test since the null hypothesis assumes only inequality and does not specify any direction. The corresponding p-value is close to 0. At 0.01 significance level, since p &lt; α, null hypothesis can be rejected. At 99% confidence level, the means are not equal for both the groups (Telecommute = 1 and Telecommute = 2). Thus there is difference between the two </a:t>
            </a:r>
            <a:r>
              <a:rPr lang="en-US" sz="1200" kern="1200" dirty="0" err="1">
                <a:solidFill>
                  <a:schemeClr val="tx1"/>
                </a:solidFill>
                <a:effectLst/>
                <a:latin typeface="+mn-lt"/>
                <a:ea typeface="+mn-ea"/>
                <a:cs typeface="+mn-cs"/>
              </a:rPr>
              <a:t>groups.The</a:t>
            </a:r>
            <a:r>
              <a:rPr lang="en-US" sz="1200" kern="1200" dirty="0">
                <a:solidFill>
                  <a:schemeClr val="tx1"/>
                </a:solidFill>
                <a:effectLst/>
                <a:latin typeface="+mn-lt"/>
                <a:ea typeface="+mn-ea"/>
                <a:cs typeface="+mn-cs"/>
              </a:rPr>
              <a:t> T-test confirms this at a confidence level of 99%.</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4</a:t>
            </a:fld>
            <a:endParaRPr lang="en-KE"/>
          </a:p>
        </p:txBody>
      </p:sp>
    </p:spTree>
    <p:extLst>
      <p:ext uri="{BB962C8B-B14F-4D97-AF65-F5344CB8AC3E}">
        <p14:creationId xmlns:p14="http://schemas.microsoft.com/office/powerpoint/2010/main" val="3289341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analysis is </a:t>
            </a:r>
            <a:r>
              <a:rPr lang="en" sz="1200" kern="1200" dirty="0">
                <a:solidFill>
                  <a:schemeClr val="tx1"/>
                </a:solidFill>
                <a:effectLst/>
                <a:latin typeface="+mn-lt"/>
                <a:ea typeface="+mn-ea"/>
                <a:cs typeface="+mn-cs"/>
              </a:rPr>
              <a:t> a two-tailed test since the null hypothesis assumes only inequality and does not specify any direction. The corresponding p-value is 0.9441. At 0.01 significance level, since p &lt; α, there is  evidence to reject the null hypothesis. At 99% confidence level, the mean engagement ratings are equal for both the groups (Telecommute = 1 and Telecommute = 2). Hence, it can be concluded that the ability to telecommute has no effect on the engagement at the workplace. This can also be observed from the raw data which shows the engagement ratings are similar for both the groups. The T-test confirms this at a confidence level of 99% (</a:t>
            </a:r>
            <a:r>
              <a:rPr lang="en-US" dirty="0"/>
              <a:t>Cardinal &amp; Aitken, 2013).</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5</a:t>
            </a:fld>
            <a:endParaRPr lang="en-KE"/>
          </a:p>
        </p:txBody>
      </p:sp>
    </p:spTree>
    <p:extLst>
      <p:ext uri="{BB962C8B-B14F-4D97-AF65-F5344CB8AC3E}">
        <p14:creationId xmlns:p14="http://schemas.microsoft.com/office/powerpoint/2010/main" val="1932705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Correlation analysis however does not provide conclusive understanding on the relationship between the variables that are being evaluated. </a:t>
            </a:r>
            <a:r>
              <a:rPr lang="en-US" sz="1200" kern="1200" dirty="0">
                <a:solidFill>
                  <a:schemeClr val="tx1"/>
                </a:solidFill>
                <a:effectLst/>
                <a:latin typeface="+mn-lt"/>
                <a:ea typeface="+mn-ea"/>
                <a:cs typeface="+mn-cs"/>
              </a:rPr>
              <a:t>The correlation in this case will provide an understanding on whether there is a positive weak or strong correlation between the variables that are included in the analysis. Bivariate correlation thus highlights that two variables are evaluated and provide an understanding between the variables</a:t>
            </a:r>
            <a:endParaRPr lang="en-KE" dirty="0"/>
          </a:p>
          <a:p>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6</a:t>
            </a:fld>
            <a:endParaRPr lang="en-KE"/>
          </a:p>
        </p:txBody>
      </p:sp>
    </p:spTree>
    <p:extLst>
      <p:ext uri="{BB962C8B-B14F-4D97-AF65-F5344CB8AC3E}">
        <p14:creationId xmlns:p14="http://schemas.microsoft.com/office/powerpoint/2010/main" val="3880875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correlation analysis was  conducted taking into consideration the different factors that were included in the analysis. The results shows that the correlation between telecommute schedule  of an employee and their relationship with coworkers is positively correlated although the relationship is small. </a:t>
            </a:r>
            <a:r>
              <a:rPr lang="en-US" sz="1200" kern="1200" dirty="0">
                <a:solidFill>
                  <a:schemeClr val="tx1"/>
                </a:solidFill>
                <a:effectLst/>
                <a:latin typeface="+mn-lt"/>
                <a:ea typeface="+mn-ea"/>
                <a:cs typeface="+mn-cs"/>
              </a:rPr>
              <a:t>Statistical analysis provide an understanding on important concepts which provide a critical understanding on important elements which define  an understanding of the issues that are being investigated. </a:t>
            </a:r>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7</a:t>
            </a:fld>
            <a:endParaRPr lang="en-KE"/>
          </a:p>
        </p:txBody>
      </p:sp>
    </p:spTree>
    <p:extLst>
      <p:ext uri="{BB962C8B-B14F-4D97-AF65-F5344CB8AC3E}">
        <p14:creationId xmlns:p14="http://schemas.microsoft.com/office/powerpoint/2010/main" val="220443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rating takes into consideration different factors which define employee wellbeing  within an organizational context. A bivariate correlation between</a:t>
            </a:r>
            <a:r>
              <a:rPr lang="en" dirty="0"/>
              <a:t> the employee’s relationship with their supervisor and the overall rating </a:t>
            </a:r>
            <a:r>
              <a:rPr lang="en-US" dirty="0"/>
              <a:t>was conducted where it was identified that there is a strong positive relationship . This means that having a better relationship with supervisor would result in an increase in the overall  combined rating which is crucial especially considering the existing issues within workplace. Thus making better decisions is essential in improving the level of rating (Jackson, 2017). </a:t>
            </a:r>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8</a:t>
            </a:fld>
            <a:endParaRPr lang="en-KE"/>
          </a:p>
        </p:txBody>
      </p:sp>
    </p:spTree>
    <p:extLst>
      <p:ext uri="{BB962C8B-B14F-4D97-AF65-F5344CB8AC3E}">
        <p14:creationId xmlns:p14="http://schemas.microsoft.com/office/powerpoint/2010/main" val="2318440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correlation matrix provide a focus on the different factor variables that have been included in the analysis which include age, gender, supervisor, telecommute, coworkers, happiness, engagement and overall rating. The results highlight that there is a positive strong relationship between happiness and supervisor ( r = 0.6) as well as coworkers ( r = 0.7). Engagement also has a positive moderate relationship with supervisor ( r = 0.5) and  strong positive relationship with coworkers ( r =0.7). </a:t>
            </a:r>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9</a:t>
            </a:fld>
            <a:endParaRPr lang="en-KE"/>
          </a:p>
        </p:txBody>
      </p:sp>
    </p:spTree>
    <p:extLst>
      <p:ext uri="{BB962C8B-B14F-4D97-AF65-F5344CB8AC3E}">
        <p14:creationId xmlns:p14="http://schemas.microsoft.com/office/powerpoint/2010/main" val="130854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focus on these elements provides a stronger emphasis on critical changes which can help maintain positive development.  The level of understanding of these concepts helps in achieving greater outcomes both within family and context and workplace setting. There is a need to understand the existing level of commitment which helps in understanding key elements which can help improve individual performance as well as defining individual personality.</a:t>
            </a:r>
            <a:endParaRPr lang="en-KE" dirty="0"/>
          </a:p>
          <a:p>
            <a:r>
              <a:rPr lang="en-US" sz="1200" kern="1200" dirty="0">
                <a:solidFill>
                  <a:schemeClr val="tx1"/>
                </a:solidFill>
                <a:effectLst/>
                <a:latin typeface="+mn-lt"/>
                <a:ea typeface="+mn-ea"/>
                <a:cs typeface="+mn-cs"/>
              </a:rPr>
              <a:t>Defining a highly effective workplace depends on the underlying elements which help in creating a greater evaluation on important changes which can help in improving  the level of engagement among individuals within a given context. Emotions within workplace play a crucial role in building better processes which can help in defining better outcomes. The integration of important elements help in understanding specific measures which help in defining a highly successful workplace (</a:t>
            </a:r>
            <a:r>
              <a:rPr lang="en-KE" dirty="0"/>
              <a:t>Moccia, 2016). </a:t>
            </a:r>
          </a:p>
        </p:txBody>
      </p:sp>
      <p:sp>
        <p:nvSpPr>
          <p:cNvPr id="4" name="Slide Number Placeholder 3"/>
          <p:cNvSpPr>
            <a:spLocks noGrp="1"/>
          </p:cNvSpPr>
          <p:nvPr>
            <p:ph type="sldNum" sz="quarter" idx="5"/>
          </p:nvPr>
        </p:nvSpPr>
        <p:spPr/>
        <p:txBody>
          <a:bodyPr/>
          <a:lstStyle/>
          <a:p>
            <a:fld id="{BF6E8183-4744-48CA-BC97-71E0839FD6CC}" type="slidenum">
              <a:rPr lang="en-KE" smtClean="0"/>
              <a:t>10</a:t>
            </a:fld>
            <a:endParaRPr lang="en-KE"/>
          </a:p>
        </p:txBody>
      </p:sp>
    </p:spTree>
    <p:extLst>
      <p:ext uri="{BB962C8B-B14F-4D97-AF65-F5344CB8AC3E}">
        <p14:creationId xmlns:p14="http://schemas.microsoft.com/office/powerpoint/2010/main" val="2734974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success of the group was based on many changes that we instituted to help define a better operational environment between team members. The development of the code of conduct within the group, it was straightforward to discuss since all group members understood their limits since we had a better connection from our understanding on the different personalities that we had. The leadership of the team was also very strict on what we discussed in accordance with our goals as well as the time is taken to explain every objective (</a:t>
            </a:r>
            <a:r>
              <a:rPr lang="en-KE" dirty="0" err="1"/>
              <a:t>Sirisunhirun</a:t>
            </a:r>
            <a:r>
              <a:rPr lang="en-US" dirty="0"/>
              <a:t> </a:t>
            </a:r>
            <a:r>
              <a:rPr lang="en-KE" dirty="0"/>
              <a:t>&amp; </a:t>
            </a:r>
            <a:r>
              <a:rPr lang="en-KE" dirty="0" err="1"/>
              <a:t>Sajjarax</a:t>
            </a:r>
            <a:r>
              <a:rPr lang="en-KE" dirty="0"/>
              <a:t> </a:t>
            </a:r>
            <a:r>
              <a:rPr lang="en-KE" dirty="0" err="1"/>
              <a:t>Dhirathiti</a:t>
            </a:r>
            <a:r>
              <a:rPr lang="en-KE" dirty="0"/>
              <a:t>, 2015). </a:t>
            </a:r>
          </a:p>
        </p:txBody>
      </p:sp>
      <p:sp>
        <p:nvSpPr>
          <p:cNvPr id="4" name="Slide Number Placeholder 3"/>
          <p:cNvSpPr>
            <a:spLocks noGrp="1"/>
          </p:cNvSpPr>
          <p:nvPr>
            <p:ph type="sldNum" sz="quarter" idx="5"/>
          </p:nvPr>
        </p:nvSpPr>
        <p:spPr/>
        <p:txBody>
          <a:bodyPr/>
          <a:lstStyle/>
          <a:p>
            <a:fld id="{BF6E8183-4744-48CA-BC97-71E0839FD6CC}" type="slidenum">
              <a:rPr lang="en-KE" smtClean="0"/>
              <a:t>11</a:t>
            </a:fld>
            <a:endParaRPr lang="en-KE"/>
          </a:p>
        </p:txBody>
      </p:sp>
    </p:spTree>
    <p:extLst>
      <p:ext uri="{BB962C8B-B14F-4D97-AF65-F5344CB8AC3E}">
        <p14:creationId xmlns:p14="http://schemas.microsoft.com/office/powerpoint/2010/main" val="3081250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Happiness is a priceless gift, which is based on the ability of an individual to understand essential elements that need to be defined in creating an understanding of what happiness entails. Therefore, it is crucial to understanding different elements, which define happiness. Happiness is developed based on an individual understanding of essential elements, which define a positive understanding where it is possible to achieve a positive understanding of essential elements that can make an individual happy. Happiness is a mental and emotional pleasant state which provide a strong emphasis on an individual level of satisfaction. Individual happiness is influenced by different factors which need to be adequately considered in creating a profoundly transformed focus on individual wellbeing (</a:t>
            </a:r>
            <a:r>
              <a:rPr lang="en-KE" dirty="0"/>
              <a:t>Moccia, 2016). </a:t>
            </a:r>
          </a:p>
        </p:txBody>
      </p:sp>
      <p:sp>
        <p:nvSpPr>
          <p:cNvPr id="4" name="Slide Number Placeholder 3"/>
          <p:cNvSpPr>
            <a:spLocks noGrp="1"/>
          </p:cNvSpPr>
          <p:nvPr>
            <p:ph type="sldNum" sz="quarter" idx="5"/>
          </p:nvPr>
        </p:nvSpPr>
        <p:spPr/>
        <p:txBody>
          <a:bodyPr/>
          <a:lstStyle/>
          <a:p>
            <a:fld id="{BF6E8183-4744-48CA-BC97-71E0839FD6CC}" type="slidenum">
              <a:rPr lang="en-KE" smtClean="0"/>
              <a:t>12</a:t>
            </a:fld>
            <a:endParaRPr lang="en-KE"/>
          </a:p>
        </p:txBody>
      </p:sp>
    </p:spTree>
    <p:extLst>
      <p:ext uri="{BB962C8B-B14F-4D97-AF65-F5344CB8AC3E}">
        <p14:creationId xmlns:p14="http://schemas.microsoft.com/office/powerpoint/2010/main" val="4029685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Improving organizational development requires a unique emphasis on necessary changes which need to be considered in maintaining more excellent outcomes. Defining positive change provides a unique focus where it would be possible to attain improved outcomes within the organization.  Leaders form an integral part in organization success which outline important elements which can help improve performance.</a:t>
            </a:r>
            <a:endParaRPr lang="en-KE" dirty="0"/>
          </a:p>
        </p:txBody>
      </p:sp>
      <p:sp>
        <p:nvSpPr>
          <p:cNvPr id="4" name="Slide Number Placeholder 3"/>
          <p:cNvSpPr>
            <a:spLocks noGrp="1"/>
          </p:cNvSpPr>
          <p:nvPr>
            <p:ph type="sldNum" sz="quarter" idx="5"/>
          </p:nvPr>
        </p:nvSpPr>
        <p:spPr/>
        <p:txBody>
          <a:bodyPr/>
          <a:lstStyle/>
          <a:p>
            <a:fld id="{BF6E8183-4744-48CA-BC97-71E0839FD6CC}" type="slidenum">
              <a:rPr lang="en-KE" smtClean="0"/>
              <a:t>13</a:t>
            </a:fld>
            <a:endParaRPr lang="en-KE"/>
          </a:p>
        </p:txBody>
      </p:sp>
    </p:spTree>
    <p:extLst>
      <p:ext uri="{BB962C8B-B14F-4D97-AF65-F5344CB8AC3E}">
        <p14:creationId xmlns:p14="http://schemas.microsoft.com/office/powerpoint/2010/main" val="388764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B9D2E3-B53D-4AE4-9084-B410FF337F37}" type="datetimeFigureOut">
              <a:rPr lang="en-KE" smtClean="0"/>
              <a:t>05/26/2019</a:t>
            </a:fld>
            <a:endParaRPr lang="en-KE"/>
          </a:p>
        </p:txBody>
      </p:sp>
      <p:sp>
        <p:nvSpPr>
          <p:cNvPr id="5" name="Footer Placeholder 4"/>
          <p:cNvSpPr>
            <a:spLocks noGrp="1"/>
          </p:cNvSpPr>
          <p:nvPr>
            <p:ph type="ftr" sz="quarter" idx="11"/>
          </p:nvPr>
        </p:nvSpPr>
        <p:spPr>
          <a:xfrm>
            <a:off x="2416500" y="329307"/>
            <a:ext cx="4973915" cy="309201"/>
          </a:xfrm>
        </p:spPr>
        <p:txBody>
          <a:bodyPr/>
          <a:lstStyle/>
          <a:p>
            <a:endParaRPr lang="en-KE"/>
          </a:p>
        </p:txBody>
      </p:sp>
      <p:sp>
        <p:nvSpPr>
          <p:cNvPr id="6" name="Slide Number Placeholder 5"/>
          <p:cNvSpPr>
            <a:spLocks noGrp="1"/>
          </p:cNvSpPr>
          <p:nvPr>
            <p:ph type="sldNum" sz="quarter" idx="12"/>
          </p:nvPr>
        </p:nvSpPr>
        <p:spPr>
          <a:xfrm>
            <a:off x="1437664" y="798973"/>
            <a:ext cx="811019" cy="503578"/>
          </a:xfrm>
        </p:spPr>
        <p:txBody>
          <a:bodyPr/>
          <a:lstStyle/>
          <a:p>
            <a:fld id="{829024CA-FF3B-4DDA-B424-E6E4623E54DC}" type="slidenum">
              <a:rPr lang="en-KE" smtClean="0"/>
              <a:t>‹#›</a:t>
            </a:fld>
            <a:endParaRPr lang="en-KE"/>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424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9D2E3-B53D-4AE4-9084-B410FF337F37}" type="datetimeFigureOut">
              <a:rPr lang="en-KE" smtClean="0"/>
              <a:t>05/26/2019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829024CA-FF3B-4DDA-B424-E6E4623E54DC}" type="slidenum">
              <a:rPr lang="en-KE" smtClean="0"/>
              <a:t>‹#›</a:t>
            </a:fld>
            <a:endParaRPr lang="en-KE"/>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8900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5B9D2E3-B53D-4AE4-9084-B410FF337F37}" type="datetimeFigureOut">
              <a:rPr lang="en-KE" smtClean="0"/>
              <a:t>05/26/2019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829024CA-FF3B-4DDA-B424-E6E4623E54DC}" type="slidenum">
              <a:rPr lang="en-KE" smtClean="0"/>
              <a:t>‹#›</a:t>
            </a:fld>
            <a:endParaRPr lang="en-KE"/>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120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B9D2E3-B53D-4AE4-9084-B410FF337F37}" type="datetimeFigureOut">
              <a:rPr lang="en-KE" smtClean="0"/>
              <a:t>05/26/2019</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829024CA-FF3B-4DDA-B424-E6E4623E54DC}" type="slidenum">
              <a:rPr lang="en-KE" smtClean="0"/>
              <a:t>‹#›</a:t>
            </a:fld>
            <a:endParaRPr lang="en-KE"/>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24668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B9D2E3-B53D-4AE4-9084-B410FF337F37}" type="datetimeFigureOut">
              <a:rPr lang="en-KE" smtClean="0"/>
              <a:t>05/26/2019</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829024CA-FF3B-4DDA-B424-E6E4623E54DC}" type="slidenum">
              <a:rPr lang="en-KE" smtClean="0"/>
              <a:t>‹#›</a:t>
            </a:fld>
            <a:endParaRPr lang="en-KE"/>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47634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B9D2E3-B53D-4AE4-9084-B410FF337F37}" type="datetimeFigureOut">
              <a:rPr lang="en-KE" smtClean="0"/>
              <a:t>05/26/2019</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829024CA-FF3B-4DDA-B424-E6E4623E54DC}" type="slidenum">
              <a:rPr lang="en-KE" smtClean="0"/>
              <a:t>‹#›</a:t>
            </a:fld>
            <a:endParaRPr lang="en-KE"/>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73787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9D2E3-B53D-4AE4-9084-B410FF337F37}" type="datetimeFigureOut">
              <a:rPr lang="en-KE" smtClean="0"/>
              <a:t>05/26/2019</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829024CA-FF3B-4DDA-B424-E6E4623E54DC}" type="slidenum">
              <a:rPr lang="en-KE" smtClean="0"/>
              <a:t>‹#›</a:t>
            </a:fld>
            <a:endParaRPr lang="en-KE"/>
          </a:p>
        </p:txBody>
      </p:sp>
    </p:spTree>
    <p:extLst>
      <p:ext uri="{BB962C8B-B14F-4D97-AF65-F5344CB8AC3E}">
        <p14:creationId xmlns:p14="http://schemas.microsoft.com/office/powerpoint/2010/main" val="26149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B9D2E3-B53D-4AE4-9084-B410FF337F37}" type="datetimeFigureOut">
              <a:rPr lang="en-KE" smtClean="0"/>
              <a:t>05/26/2019</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829024CA-FF3B-4DDA-B424-E6E4623E54DC}" type="slidenum">
              <a:rPr lang="en-KE" smtClean="0"/>
              <a:t>‹#›</a:t>
            </a:fld>
            <a:endParaRPr lang="en-KE"/>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4338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5B9D2E3-B53D-4AE4-9084-B410FF337F37}" type="datetimeFigureOut">
              <a:rPr lang="en-KE" smtClean="0"/>
              <a:t>05/26/2019</a:t>
            </a:fld>
            <a:endParaRPr lang="en-KE"/>
          </a:p>
        </p:txBody>
      </p:sp>
      <p:sp>
        <p:nvSpPr>
          <p:cNvPr id="6" name="Footer Placeholder 5"/>
          <p:cNvSpPr>
            <a:spLocks noGrp="1"/>
          </p:cNvSpPr>
          <p:nvPr>
            <p:ph type="ftr" sz="quarter" idx="11"/>
          </p:nvPr>
        </p:nvSpPr>
        <p:spPr>
          <a:xfrm>
            <a:off x="1447382" y="318640"/>
            <a:ext cx="5541004" cy="320931"/>
          </a:xfrm>
        </p:spPr>
        <p:txBody>
          <a:bodyPr/>
          <a:lstStyle/>
          <a:p>
            <a:endParaRPr lang="en-KE"/>
          </a:p>
        </p:txBody>
      </p:sp>
      <p:sp>
        <p:nvSpPr>
          <p:cNvPr id="7" name="Slide Number Placeholder 6"/>
          <p:cNvSpPr>
            <a:spLocks noGrp="1"/>
          </p:cNvSpPr>
          <p:nvPr>
            <p:ph type="sldNum" sz="quarter" idx="12"/>
          </p:nvPr>
        </p:nvSpPr>
        <p:spPr/>
        <p:txBody>
          <a:bodyPr/>
          <a:lstStyle/>
          <a:p>
            <a:fld id="{829024CA-FF3B-4DDA-B424-E6E4623E54DC}" type="slidenum">
              <a:rPr lang="en-KE" smtClean="0"/>
              <a:t>‹#›</a:t>
            </a:fld>
            <a:endParaRPr lang="en-KE"/>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51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9D2E3-B53D-4AE4-9084-B410FF337F37}" type="datetimeFigureOut">
              <a:rPr lang="en-KE" smtClean="0"/>
              <a:t>05/26/2019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829024CA-FF3B-4DDA-B424-E6E4623E54DC}" type="slidenum">
              <a:rPr lang="en-KE" smtClean="0"/>
              <a:t>‹#›</a:t>
            </a:fld>
            <a:endParaRPr lang="en-KE"/>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064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B9D2E3-B53D-4AE4-9084-B410FF337F37}" type="datetimeFigureOut">
              <a:rPr lang="en-KE" smtClean="0"/>
              <a:t>05/26/2019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829024CA-FF3B-4DDA-B424-E6E4623E54DC}" type="slidenum">
              <a:rPr lang="en-KE" smtClean="0"/>
              <a:t>‹#›</a:t>
            </a:fld>
            <a:endParaRPr lang="en-KE"/>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79406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5B9D2E3-B53D-4AE4-9084-B410FF337F37}" type="datetimeFigureOut">
              <a:rPr lang="en-KE" smtClean="0"/>
              <a:t>05/26/2019</a:t>
            </a:fld>
            <a:endParaRPr lang="en-KE"/>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29024CA-FF3B-4DDA-B424-E6E4623E54DC}" type="slidenum">
              <a:rPr lang="en-KE" smtClean="0"/>
              <a:t>‹#›</a:t>
            </a:fld>
            <a:endParaRPr lang="en-KE"/>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41757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743E-8138-455E-9B09-FB52969AD429}"/>
              </a:ext>
            </a:extLst>
          </p:cNvPr>
          <p:cNvSpPr>
            <a:spLocks noGrp="1"/>
          </p:cNvSpPr>
          <p:nvPr>
            <p:ph type="ctrTitle"/>
          </p:nvPr>
        </p:nvSpPr>
        <p:spPr/>
        <p:txBody>
          <a:bodyPr/>
          <a:lstStyle/>
          <a:p>
            <a:r>
              <a:rPr lang="en-US" dirty="0"/>
              <a:t>Happiness and engagement</a:t>
            </a:r>
            <a:endParaRPr lang="en-KE" dirty="0"/>
          </a:p>
        </p:txBody>
      </p:sp>
      <p:sp>
        <p:nvSpPr>
          <p:cNvPr id="3" name="Subtitle 2">
            <a:extLst>
              <a:ext uri="{FF2B5EF4-FFF2-40B4-BE49-F238E27FC236}">
                <a16:creationId xmlns:a16="http://schemas.microsoft.com/office/drawing/2014/main" id="{896C9F7F-1964-45C5-ABBB-5EECA6D48410}"/>
              </a:ext>
            </a:extLst>
          </p:cNvPr>
          <p:cNvSpPr>
            <a:spLocks noGrp="1"/>
          </p:cNvSpPr>
          <p:nvPr>
            <p:ph type="subTitle" idx="1"/>
          </p:nvPr>
        </p:nvSpPr>
        <p:spPr/>
        <p:txBody>
          <a:bodyPr/>
          <a:lstStyle/>
          <a:p>
            <a:r>
              <a:rPr lang="en-US" dirty="0"/>
              <a:t>Name </a:t>
            </a:r>
          </a:p>
          <a:p>
            <a:r>
              <a:rPr lang="en-US" dirty="0"/>
              <a:t>Institution </a:t>
            </a:r>
            <a:endParaRPr lang="en-KE" dirty="0"/>
          </a:p>
        </p:txBody>
      </p:sp>
    </p:spTree>
    <p:extLst>
      <p:ext uri="{BB962C8B-B14F-4D97-AF65-F5344CB8AC3E}">
        <p14:creationId xmlns:p14="http://schemas.microsoft.com/office/powerpoint/2010/main" val="3230316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27D59-334C-46CE-AB91-D7115972B541}"/>
              </a:ext>
            </a:extLst>
          </p:cNvPr>
          <p:cNvSpPr>
            <a:spLocks noGrp="1"/>
          </p:cNvSpPr>
          <p:nvPr>
            <p:ph type="title"/>
          </p:nvPr>
        </p:nvSpPr>
        <p:spPr/>
        <p:txBody>
          <a:bodyPr/>
          <a:lstStyle/>
          <a:p>
            <a:r>
              <a:rPr lang="en-US" dirty="0"/>
              <a:t>Introduction </a:t>
            </a:r>
            <a:endParaRPr lang="en-KE" dirty="0"/>
          </a:p>
        </p:txBody>
      </p:sp>
      <p:sp>
        <p:nvSpPr>
          <p:cNvPr id="3" name="Content Placeholder 2">
            <a:extLst>
              <a:ext uri="{FF2B5EF4-FFF2-40B4-BE49-F238E27FC236}">
                <a16:creationId xmlns:a16="http://schemas.microsoft.com/office/drawing/2014/main" id="{0223DC5A-F155-4EB2-BC75-CB18357E5A9B}"/>
              </a:ext>
            </a:extLst>
          </p:cNvPr>
          <p:cNvSpPr>
            <a:spLocks noGrp="1"/>
          </p:cNvSpPr>
          <p:nvPr>
            <p:ph idx="1"/>
          </p:nvPr>
        </p:nvSpPr>
        <p:spPr/>
        <p:txBody>
          <a:bodyPr>
            <a:normAutofit fontScale="85000" lnSpcReduction="10000"/>
          </a:bodyPr>
          <a:lstStyle/>
          <a:p>
            <a:r>
              <a:rPr lang="en-US" dirty="0"/>
              <a:t>Working in a healthy environment is an essential factor which provides a more significant commitment to improved engagement within the workplace.</a:t>
            </a:r>
          </a:p>
          <a:p>
            <a:r>
              <a:rPr lang="en-US" dirty="0"/>
              <a:t> Being happy within a given workforce creates a strong basis where it is easier to understand essential changes which help in achieving the desired outcome.</a:t>
            </a:r>
          </a:p>
          <a:p>
            <a:r>
              <a:rPr lang="en-US" dirty="0"/>
              <a:t> It focuses on the integration of crucial concepts which help in improving the wellbeing of both men and women within a given society (</a:t>
            </a:r>
            <a:r>
              <a:rPr lang="en-KE" dirty="0"/>
              <a:t>Buller &amp; McEvoy, 2012). </a:t>
            </a:r>
            <a:endParaRPr lang="en-US" dirty="0"/>
          </a:p>
          <a:p>
            <a:r>
              <a:rPr lang="en-US" dirty="0"/>
              <a:t>A study was conducted to determine factors that influence workplace happiness and engagement.</a:t>
            </a:r>
          </a:p>
          <a:p>
            <a:r>
              <a:rPr lang="en-US" dirty="0"/>
              <a:t>This presentation will include analysis outcomes which include descriptive statistics and inferential analysis.</a:t>
            </a:r>
            <a:endParaRPr lang="en-KE" dirty="0"/>
          </a:p>
        </p:txBody>
      </p:sp>
    </p:spTree>
    <p:extLst>
      <p:ext uri="{BB962C8B-B14F-4D97-AF65-F5344CB8AC3E}">
        <p14:creationId xmlns:p14="http://schemas.microsoft.com/office/powerpoint/2010/main" val="1821587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1F28C-0AD4-421B-A231-902E8BD02A66}"/>
              </a:ext>
            </a:extLst>
          </p:cNvPr>
          <p:cNvSpPr>
            <a:spLocks noGrp="1"/>
          </p:cNvSpPr>
          <p:nvPr>
            <p:ph type="title"/>
          </p:nvPr>
        </p:nvSpPr>
        <p:spPr/>
        <p:txBody>
          <a:bodyPr/>
          <a:lstStyle/>
          <a:p>
            <a:r>
              <a:rPr lang="en-US" dirty="0"/>
              <a:t>Descriptive statistics </a:t>
            </a:r>
            <a:endParaRPr lang="en-KE" dirty="0"/>
          </a:p>
        </p:txBody>
      </p:sp>
      <p:sp>
        <p:nvSpPr>
          <p:cNvPr id="3" name="Content Placeholder 2">
            <a:extLst>
              <a:ext uri="{FF2B5EF4-FFF2-40B4-BE49-F238E27FC236}">
                <a16:creationId xmlns:a16="http://schemas.microsoft.com/office/drawing/2014/main" id="{3AB27DD5-C1E7-4D22-BE37-E0C38914EF19}"/>
              </a:ext>
            </a:extLst>
          </p:cNvPr>
          <p:cNvSpPr>
            <a:spLocks noGrp="1"/>
          </p:cNvSpPr>
          <p:nvPr>
            <p:ph idx="1"/>
          </p:nvPr>
        </p:nvSpPr>
        <p:spPr>
          <a:xfrm>
            <a:off x="677334" y="1529687"/>
            <a:ext cx="8596668" cy="4511675"/>
          </a:xfrm>
        </p:spPr>
        <p:txBody>
          <a:bodyPr/>
          <a:lstStyle/>
          <a:p>
            <a:r>
              <a:rPr lang="en-US" dirty="0"/>
              <a:t>Descriptive statistics provide a review of the variables that have been included in the analysis.</a:t>
            </a:r>
          </a:p>
          <a:p>
            <a:endParaRPr lang="en-KE" dirty="0"/>
          </a:p>
        </p:txBody>
      </p:sp>
      <p:graphicFrame>
        <p:nvGraphicFramePr>
          <p:cNvPr id="4" name="Table 3">
            <a:extLst>
              <a:ext uri="{FF2B5EF4-FFF2-40B4-BE49-F238E27FC236}">
                <a16:creationId xmlns:a16="http://schemas.microsoft.com/office/drawing/2014/main" id="{5BE31CFD-5CB4-4AF1-92F0-1895409D4CE9}"/>
              </a:ext>
            </a:extLst>
          </p:cNvPr>
          <p:cNvGraphicFramePr>
            <a:graphicFrameLocks noGrp="1"/>
          </p:cNvGraphicFramePr>
          <p:nvPr>
            <p:extLst>
              <p:ext uri="{D42A27DB-BD31-4B8C-83A1-F6EECF244321}">
                <p14:modId xmlns:p14="http://schemas.microsoft.com/office/powerpoint/2010/main" val="753506498"/>
              </p:ext>
            </p:extLst>
          </p:nvPr>
        </p:nvGraphicFramePr>
        <p:xfrm>
          <a:off x="588988" y="2346325"/>
          <a:ext cx="9421287" cy="4511675"/>
        </p:xfrm>
        <a:graphic>
          <a:graphicData uri="http://schemas.openxmlformats.org/drawingml/2006/table">
            <a:tbl>
              <a:tblPr bandRow="1">
                <a:tableStyleId>{5C22544A-7EE6-4342-B048-85BDC9FD1C3A}</a:tableStyleId>
              </a:tblPr>
              <a:tblGrid>
                <a:gridCol w="784134">
                  <a:extLst>
                    <a:ext uri="{9D8B030D-6E8A-4147-A177-3AD203B41FA5}">
                      <a16:colId xmlns:a16="http://schemas.microsoft.com/office/drawing/2014/main" val="979361028"/>
                    </a:ext>
                  </a:extLst>
                </a:gridCol>
                <a:gridCol w="1147593">
                  <a:extLst>
                    <a:ext uri="{9D8B030D-6E8A-4147-A177-3AD203B41FA5}">
                      <a16:colId xmlns:a16="http://schemas.microsoft.com/office/drawing/2014/main" val="2718292517"/>
                    </a:ext>
                  </a:extLst>
                </a:gridCol>
                <a:gridCol w="1064942">
                  <a:extLst>
                    <a:ext uri="{9D8B030D-6E8A-4147-A177-3AD203B41FA5}">
                      <a16:colId xmlns:a16="http://schemas.microsoft.com/office/drawing/2014/main" val="3216408318"/>
                    </a:ext>
                  </a:extLst>
                </a:gridCol>
                <a:gridCol w="1001362">
                  <a:extLst>
                    <a:ext uri="{9D8B030D-6E8A-4147-A177-3AD203B41FA5}">
                      <a16:colId xmlns:a16="http://schemas.microsoft.com/office/drawing/2014/main" val="1277746995"/>
                    </a:ext>
                  </a:extLst>
                </a:gridCol>
                <a:gridCol w="1147593">
                  <a:extLst>
                    <a:ext uri="{9D8B030D-6E8A-4147-A177-3AD203B41FA5}">
                      <a16:colId xmlns:a16="http://schemas.microsoft.com/office/drawing/2014/main" val="1685306941"/>
                    </a:ext>
                  </a:extLst>
                </a:gridCol>
                <a:gridCol w="1055406">
                  <a:extLst>
                    <a:ext uri="{9D8B030D-6E8A-4147-A177-3AD203B41FA5}">
                      <a16:colId xmlns:a16="http://schemas.microsoft.com/office/drawing/2014/main" val="3413844988"/>
                    </a:ext>
                  </a:extLst>
                </a:gridCol>
                <a:gridCol w="1017258">
                  <a:extLst>
                    <a:ext uri="{9D8B030D-6E8A-4147-A177-3AD203B41FA5}">
                      <a16:colId xmlns:a16="http://schemas.microsoft.com/office/drawing/2014/main" val="2470071852"/>
                    </a:ext>
                  </a:extLst>
                </a:gridCol>
                <a:gridCol w="1147593">
                  <a:extLst>
                    <a:ext uri="{9D8B030D-6E8A-4147-A177-3AD203B41FA5}">
                      <a16:colId xmlns:a16="http://schemas.microsoft.com/office/drawing/2014/main" val="1635607168"/>
                    </a:ext>
                  </a:extLst>
                </a:gridCol>
                <a:gridCol w="1055406">
                  <a:extLst>
                    <a:ext uri="{9D8B030D-6E8A-4147-A177-3AD203B41FA5}">
                      <a16:colId xmlns:a16="http://schemas.microsoft.com/office/drawing/2014/main" val="852428352"/>
                    </a:ext>
                  </a:extLst>
                </a:gridCol>
              </a:tblGrid>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AGE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gridSpan="2">
                  <a:txBody>
                    <a:bodyPr/>
                    <a:lstStyle/>
                    <a:p>
                      <a:pPr algn="l">
                        <a:lnSpc>
                          <a:spcPct val="115000"/>
                        </a:lnSpc>
                        <a:spcAft>
                          <a:spcPts val="0"/>
                        </a:spcAft>
                      </a:pPr>
                      <a:r>
                        <a:rPr lang="en-US" sz="1100">
                          <a:effectLst/>
                        </a:rPr>
                        <a:t>SUPERVISOR </a:t>
                      </a:r>
                      <a:endParaRPr lang="en-KE" sz="1100">
                        <a:effectLst/>
                        <a:latin typeface="Calibri" panose="020F0502020204030204" pitchFamily="34" charset="0"/>
                        <a:ea typeface="Calibri" panose="020F0502020204030204" pitchFamily="34" charset="0"/>
                      </a:endParaRPr>
                    </a:p>
                  </a:txBody>
                  <a:tcPr marL="51897" marR="51897" marT="0" marB="0" anchor="b"/>
                </a:tc>
                <a:tc hMerge="1">
                  <a:txBody>
                    <a:bodyPr/>
                    <a:lstStyle/>
                    <a:p>
                      <a:endParaRPr lang="en-KE"/>
                    </a:p>
                  </a:txBody>
                  <a:tcPr/>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gridSpan="2">
                  <a:txBody>
                    <a:bodyPr/>
                    <a:lstStyle/>
                    <a:p>
                      <a:pPr algn="l">
                        <a:lnSpc>
                          <a:spcPct val="115000"/>
                        </a:lnSpc>
                        <a:spcAft>
                          <a:spcPts val="0"/>
                        </a:spcAft>
                      </a:pPr>
                      <a:r>
                        <a:rPr lang="en-US" sz="1100">
                          <a:effectLst/>
                        </a:rPr>
                        <a:t>COWORKERS</a:t>
                      </a:r>
                      <a:endParaRPr lang="en-KE" sz="1100">
                        <a:effectLst/>
                        <a:latin typeface="Calibri" panose="020F0502020204030204" pitchFamily="34" charset="0"/>
                        <a:ea typeface="Calibri" panose="020F0502020204030204" pitchFamily="34" charset="0"/>
                      </a:endParaRPr>
                    </a:p>
                  </a:txBody>
                  <a:tcPr marL="51897" marR="51897" marT="0" marB="0" anchor="b"/>
                </a:tc>
                <a:tc hMerge="1">
                  <a:txBody>
                    <a:bodyPr/>
                    <a:lstStyle/>
                    <a:p>
                      <a:endParaRPr lang="en-KE"/>
                    </a:p>
                  </a:txBody>
                  <a:tcPr/>
                </a:tc>
                <a:extLst>
                  <a:ext uri="{0D108BD9-81ED-4DB2-BD59-A6C34878D82A}">
                    <a16:rowId xmlns:a16="http://schemas.microsoft.com/office/drawing/2014/main" val="4066450614"/>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32.02</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2.5</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1.92</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885563668"/>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4.34008</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1.01519</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0.66517</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1705683793"/>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29</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3</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2</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565628411"/>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31.5</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3</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2</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453963273"/>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18.836</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1.0306</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0.4424</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4050459569"/>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247165012"/>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599328751"/>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556921044"/>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gridSpan="2">
                  <a:txBody>
                    <a:bodyPr/>
                    <a:lstStyle/>
                    <a:p>
                      <a:pPr algn="l">
                        <a:lnSpc>
                          <a:spcPct val="115000"/>
                        </a:lnSpc>
                        <a:spcAft>
                          <a:spcPts val="0"/>
                        </a:spcAft>
                      </a:pPr>
                      <a:r>
                        <a:rPr lang="en-US" sz="1100">
                          <a:effectLst/>
                        </a:rPr>
                        <a:t>GENDER</a:t>
                      </a:r>
                      <a:endParaRPr lang="en-KE" sz="1100">
                        <a:effectLst/>
                        <a:latin typeface="Calibri" panose="020F0502020204030204" pitchFamily="34" charset="0"/>
                        <a:ea typeface="Calibri" panose="020F0502020204030204" pitchFamily="34" charset="0"/>
                      </a:endParaRPr>
                    </a:p>
                  </a:txBody>
                  <a:tcPr marL="51897" marR="51897" marT="0" marB="0" anchor="b"/>
                </a:tc>
                <a:tc hMerge="1">
                  <a:txBody>
                    <a:bodyPr/>
                    <a:lstStyle/>
                    <a:p>
                      <a:endParaRPr lang="en-KE"/>
                    </a:p>
                  </a:txBody>
                  <a:tcPr/>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gridSpan="3">
                  <a:txBody>
                    <a:bodyPr/>
                    <a:lstStyle/>
                    <a:p>
                      <a:pPr algn="l">
                        <a:lnSpc>
                          <a:spcPct val="115000"/>
                        </a:lnSpc>
                        <a:spcAft>
                          <a:spcPts val="0"/>
                        </a:spcAft>
                      </a:pPr>
                      <a:r>
                        <a:rPr lang="en-US" sz="1100">
                          <a:effectLst/>
                        </a:rPr>
                        <a:t>TELECOMMUTE</a:t>
                      </a:r>
                      <a:endParaRPr lang="en-KE" sz="1100">
                        <a:effectLst/>
                        <a:latin typeface="Calibri" panose="020F0502020204030204" pitchFamily="34" charset="0"/>
                        <a:ea typeface="Calibri" panose="020F0502020204030204" pitchFamily="34" charset="0"/>
                      </a:endParaRPr>
                    </a:p>
                  </a:txBody>
                  <a:tcPr marL="51897" marR="51897" marT="0" marB="0" anchor="b"/>
                </a:tc>
                <a:tc hMerge="1">
                  <a:txBody>
                    <a:bodyPr/>
                    <a:lstStyle/>
                    <a:p>
                      <a:endParaRPr lang="en-KE"/>
                    </a:p>
                  </a:txBody>
                  <a:tcPr/>
                </a:tc>
                <a:tc hMerge="1">
                  <a:txBody>
                    <a:bodyPr/>
                    <a:lstStyle/>
                    <a:p>
                      <a:endParaRPr lang="en-KE"/>
                    </a:p>
                  </a:txBody>
                  <a:tcPr/>
                </a:tc>
                <a:tc gridSpan="2">
                  <a:txBody>
                    <a:bodyPr/>
                    <a:lstStyle/>
                    <a:p>
                      <a:pPr algn="l">
                        <a:lnSpc>
                          <a:spcPct val="115000"/>
                        </a:lnSpc>
                        <a:spcAft>
                          <a:spcPts val="0"/>
                        </a:spcAft>
                      </a:pPr>
                      <a:r>
                        <a:rPr lang="en-US" sz="1100">
                          <a:effectLst/>
                        </a:rPr>
                        <a:t>HAPPINESS</a:t>
                      </a:r>
                      <a:endParaRPr lang="en-KE" sz="1100">
                        <a:effectLst/>
                        <a:latin typeface="Calibri" panose="020F0502020204030204" pitchFamily="34" charset="0"/>
                        <a:ea typeface="Calibri" panose="020F0502020204030204" pitchFamily="34" charset="0"/>
                      </a:endParaRPr>
                    </a:p>
                  </a:txBody>
                  <a:tcPr marL="51897" marR="51897" marT="0" marB="0" anchor="b"/>
                </a:tc>
                <a:tc hMerge="1">
                  <a:txBody>
                    <a:bodyPr/>
                    <a:lstStyle/>
                    <a:p>
                      <a:endParaRPr lang="en-KE"/>
                    </a:p>
                  </a:txBody>
                  <a:tcPr/>
                </a:tc>
                <a:extLst>
                  <a:ext uri="{0D108BD9-81ED-4DB2-BD59-A6C34878D82A}">
                    <a16:rowId xmlns:a16="http://schemas.microsoft.com/office/drawing/2014/main" val="4105987101"/>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1.52</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1.18</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7.4</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747101384"/>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0.50467</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0.38809</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1.41421</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1263363105"/>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2</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8</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472099175"/>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2</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8</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060966472"/>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0.254</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0.1506</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196563879"/>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209979988"/>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1176295318"/>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gridSpan="3">
                  <a:txBody>
                    <a:bodyPr/>
                    <a:lstStyle/>
                    <a:p>
                      <a:pPr algn="l">
                        <a:lnSpc>
                          <a:spcPct val="115000"/>
                        </a:lnSpc>
                        <a:spcAft>
                          <a:spcPts val="0"/>
                        </a:spcAft>
                      </a:pPr>
                      <a:r>
                        <a:rPr lang="en-US" sz="1100">
                          <a:effectLst/>
                        </a:rPr>
                        <a:t>ENGAGEMENT </a:t>
                      </a:r>
                      <a:endParaRPr lang="en-KE" sz="1100">
                        <a:effectLst/>
                        <a:latin typeface="Calibri" panose="020F0502020204030204" pitchFamily="34" charset="0"/>
                        <a:ea typeface="Calibri" panose="020F0502020204030204" pitchFamily="34" charset="0"/>
                      </a:endParaRPr>
                    </a:p>
                  </a:txBody>
                  <a:tcPr marL="51897" marR="51897" marT="0" marB="0" anchor="b"/>
                </a:tc>
                <a:tc hMerge="1">
                  <a:txBody>
                    <a:bodyPr/>
                    <a:lstStyle/>
                    <a:p>
                      <a:endParaRPr lang="en-KE"/>
                    </a:p>
                  </a:txBody>
                  <a:tcPr/>
                </a:tc>
                <a:tc hMerge="1">
                  <a:txBody>
                    <a:bodyPr/>
                    <a:lstStyle/>
                    <a:p>
                      <a:endParaRPr lang="en-KE"/>
                    </a:p>
                  </a:txBody>
                  <a:tcPr/>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518528100"/>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Mean</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7.64</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483741719"/>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std dev</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1.24146</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767963808"/>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mode</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8</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542421612"/>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median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8</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635351622"/>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r">
                        <a:lnSpc>
                          <a:spcPct val="115000"/>
                        </a:lnSpc>
                        <a:spcAft>
                          <a:spcPts val="0"/>
                        </a:spcAft>
                      </a:pPr>
                      <a:r>
                        <a:rPr lang="en-US" sz="1100">
                          <a:effectLst/>
                        </a:rPr>
                        <a:t>1.5412</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466327731"/>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28667215"/>
                  </a:ext>
                </a:extLst>
              </a:tr>
              <a:tr h="155231">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a:effectLst/>
                        </a:rPr>
                        <a:t> </a:t>
                      </a:r>
                      <a:endParaRPr lang="en-KE" sz="1100">
                        <a:effectLst/>
                        <a:latin typeface="Calibri" panose="020F0502020204030204" pitchFamily="34" charset="0"/>
                        <a:ea typeface="Calibri" panose="020F0502020204030204" pitchFamily="34" charset="0"/>
                      </a:endParaRPr>
                    </a:p>
                  </a:txBody>
                  <a:tcPr marL="51897" marR="51897" marT="0" marB="0" anchor="b"/>
                </a:tc>
                <a:tc>
                  <a:txBody>
                    <a:bodyPr/>
                    <a:lstStyle/>
                    <a:p>
                      <a:pPr algn="l">
                        <a:lnSpc>
                          <a:spcPct val="115000"/>
                        </a:lnSpc>
                        <a:spcAft>
                          <a:spcPts val="0"/>
                        </a:spcAft>
                      </a:pPr>
                      <a:r>
                        <a:rPr lang="en-US" sz="1100" dirty="0">
                          <a:effectLst/>
                        </a:rPr>
                        <a:t> </a:t>
                      </a:r>
                      <a:endParaRPr lang="en-KE" sz="1100" dirty="0">
                        <a:effectLst/>
                        <a:latin typeface="Calibri" panose="020F0502020204030204" pitchFamily="34" charset="0"/>
                        <a:ea typeface="Calibri" panose="020F0502020204030204" pitchFamily="34" charset="0"/>
                      </a:endParaRPr>
                    </a:p>
                  </a:txBody>
                  <a:tcPr marL="51897" marR="51897" marT="0" marB="0" anchor="b"/>
                </a:tc>
                <a:extLst>
                  <a:ext uri="{0D108BD9-81ED-4DB2-BD59-A6C34878D82A}">
                    <a16:rowId xmlns:a16="http://schemas.microsoft.com/office/drawing/2014/main" val="3937981198"/>
                  </a:ext>
                </a:extLst>
              </a:tr>
            </a:tbl>
          </a:graphicData>
        </a:graphic>
      </p:graphicFrame>
    </p:spTree>
    <p:extLst>
      <p:ext uri="{BB962C8B-B14F-4D97-AF65-F5344CB8AC3E}">
        <p14:creationId xmlns:p14="http://schemas.microsoft.com/office/powerpoint/2010/main" val="46443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6322A-5F9C-4A99-8FF9-B8DD9CD7AA01}"/>
              </a:ext>
            </a:extLst>
          </p:cNvPr>
          <p:cNvSpPr>
            <a:spLocks noGrp="1"/>
          </p:cNvSpPr>
          <p:nvPr>
            <p:ph type="title"/>
          </p:nvPr>
        </p:nvSpPr>
        <p:spPr/>
        <p:txBody>
          <a:bodyPr/>
          <a:lstStyle/>
          <a:p>
            <a:r>
              <a:rPr lang="en-US" dirty="0"/>
              <a:t>T –test </a:t>
            </a:r>
            <a:endParaRPr lang="en-KE" dirty="0"/>
          </a:p>
        </p:txBody>
      </p:sp>
      <p:sp>
        <p:nvSpPr>
          <p:cNvPr id="3" name="Content Placeholder 2">
            <a:extLst>
              <a:ext uri="{FF2B5EF4-FFF2-40B4-BE49-F238E27FC236}">
                <a16:creationId xmlns:a16="http://schemas.microsoft.com/office/drawing/2014/main" id="{9E9E994E-82AD-4256-A0C2-27AAB7F97534}"/>
              </a:ext>
            </a:extLst>
          </p:cNvPr>
          <p:cNvSpPr>
            <a:spLocks noGrp="1"/>
          </p:cNvSpPr>
          <p:nvPr>
            <p:ph idx="1"/>
          </p:nvPr>
        </p:nvSpPr>
        <p:spPr/>
        <p:txBody>
          <a:bodyPr/>
          <a:lstStyle/>
          <a:p>
            <a:r>
              <a:rPr lang="en-US" dirty="0"/>
              <a:t>The t-test analysis shows that there is significant difference in Pulse rate readings would be different for people who ran and those who sat.</a:t>
            </a:r>
          </a:p>
          <a:p>
            <a:endParaRPr lang="en-KE" dirty="0"/>
          </a:p>
          <a:p>
            <a:endParaRPr lang="en-US" dirty="0"/>
          </a:p>
          <a:p>
            <a:endParaRPr lang="en-KE" dirty="0"/>
          </a:p>
        </p:txBody>
      </p:sp>
      <p:graphicFrame>
        <p:nvGraphicFramePr>
          <p:cNvPr id="6" name="Table 5">
            <a:extLst>
              <a:ext uri="{FF2B5EF4-FFF2-40B4-BE49-F238E27FC236}">
                <a16:creationId xmlns:a16="http://schemas.microsoft.com/office/drawing/2014/main" id="{C3AD7091-7121-4A2F-997D-9F9DBC2D3129}"/>
              </a:ext>
            </a:extLst>
          </p:cNvPr>
          <p:cNvGraphicFramePr>
            <a:graphicFrameLocks noGrp="1"/>
          </p:cNvGraphicFramePr>
          <p:nvPr>
            <p:extLst>
              <p:ext uri="{D42A27DB-BD31-4B8C-83A1-F6EECF244321}">
                <p14:modId xmlns:p14="http://schemas.microsoft.com/office/powerpoint/2010/main" val="1304444921"/>
              </p:ext>
            </p:extLst>
          </p:nvPr>
        </p:nvGraphicFramePr>
        <p:xfrm>
          <a:off x="298938" y="2809532"/>
          <a:ext cx="10459589" cy="4062952"/>
        </p:xfrm>
        <a:graphic>
          <a:graphicData uri="http://schemas.openxmlformats.org/drawingml/2006/table">
            <a:tbl>
              <a:tblPr bandRow="1">
                <a:tableStyleId>{5C22544A-7EE6-4342-B048-85BDC9FD1C3A}</a:tableStyleId>
              </a:tblPr>
              <a:tblGrid>
                <a:gridCol w="4114694">
                  <a:extLst>
                    <a:ext uri="{9D8B030D-6E8A-4147-A177-3AD203B41FA5}">
                      <a16:colId xmlns:a16="http://schemas.microsoft.com/office/drawing/2014/main" val="3892629664"/>
                    </a:ext>
                  </a:extLst>
                </a:gridCol>
                <a:gridCol w="3299698">
                  <a:extLst>
                    <a:ext uri="{9D8B030D-6E8A-4147-A177-3AD203B41FA5}">
                      <a16:colId xmlns:a16="http://schemas.microsoft.com/office/drawing/2014/main" val="1527929866"/>
                    </a:ext>
                  </a:extLst>
                </a:gridCol>
                <a:gridCol w="3045197">
                  <a:extLst>
                    <a:ext uri="{9D8B030D-6E8A-4147-A177-3AD203B41FA5}">
                      <a16:colId xmlns:a16="http://schemas.microsoft.com/office/drawing/2014/main" val="27880940"/>
                    </a:ext>
                  </a:extLst>
                </a:gridCol>
              </a:tblGrid>
              <a:tr h="1057666">
                <a:tc gridSpan="3">
                  <a:txBody>
                    <a:bodyPr/>
                    <a:lstStyle/>
                    <a:p>
                      <a:pPr>
                        <a:lnSpc>
                          <a:spcPct val="115000"/>
                        </a:lnSpc>
                        <a:spcAft>
                          <a:spcPts val="0"/>
                        </a:spcAft>
                      </a:pPr>
                      <a:r>
                        <a:rPr lang="en" sz="1400" dirty="0">
                          <a:effectLst/>
                        </a:rPr>
                        <a:t> </a:t>
                      </a:r>
                      <a:endParaRPr lang="en-KE" sz="1400" dirty="0">
                        <a:effectLst/>
                      </a:endParaRPr>
                    </a:p>
                    <a:p>
                      <a:pPr>
                        <a:lnSpc>
                          <a:spcPct val="115000"/>
                        </a:lnSpc>
                        <a:spcAft>
                          <a:spcPts val="0"/>
                        </a:spcAft>
                      </a:pPr>
                      <a:r>
                        <a:rPr lang="en" sz="1400" dirty="0">
                          <a:effectLst/>
                        </a:rPr>
                        <a:t> </a:t>
                      </a:r>
                      <a:endParaRPr lang="en-KE" sz="1400" dirty="0">
                        <a:effectLst/>
                      </a:endParaRPr>
                    </a:p>
                    <a:p>
                      <a:pPr>
                        <a:lnSpc>
                          <a:spcPct val="115000"/>
                        </a:lnSpc>
                        <a:spcAft>
                          <a:spcPts val="0"/>
                        </a:spcAft>
                      </a:pPr>
                      <a:r>
                        <a:rPr lang="en" sz="1400" dirty="0">
                          <a:effectLst/>
                        </a:rPr>
                        <a:t>  </a:t>
                      </a:r>
                      <a:endParaRPr lang="en-KE" sz="1400" dirty="0">
                        <a:effectLst/>
                      </a:endParaRPr>
                    </a:p>
                    <a:p>
                      <a:pPr>
                        <a:lnSpc>
                          <a:spcPct val="115000"/>
                        </a:lnSpc>
                        <a:spcAft>
                          <a:spcPts val="0"/>
                        </a:spcAft>
                      </a:pPr>
                      <a:r>
                        <a:rPr lang="en" sz="1400" dirty="0">
                          <a:effectLst/>
                        </a:rPr>
                        <a:t>t-Test: Two-Sample Assuming Equal Variances</a:t>
                      </a:r>
                      <a:endParaRPr lang="en-KE" sz="1400" dirty="0">
                        <a:effectLst/>
                        <a:latin typeface="Arial" panose="020B0604020202020204" pitchFamily="34" charset="0"/>
                        <a:ea typeface="Arial" panose="020B0604020202020204" pitchFamily="34" charset="0"/>
                      </a:endParaRPr>
                    </a:p>
                  </a:txBody>
                  <a:tcPr marL="63721" marR="63721" marT="0" marB="0" anchor="b"/>
                </a:tc>
                <a:tc hMerge="1">
                  <a:txBody>
                    <a:bodyPr/>
                    <a:lstStyle/>
                    <a:p>
                      <a:endParaRPr lang="en-KE"/>
                    </a:p>
                  </a:txBody>
                  <a:tcPr/>
                </a:tc>
                <a:tc hMerge="1">
                  <a:txBody>
                    <a:bodyPr/>
                    <a:lstStyle/>
                    <a:p>
                      <a:endParaRPr lang="en-KE"/>
                    </a:p>
                  </a:txBody>
                  <a:tcPr/>
                </a:tc>
                <a:extLst>
                  <a:ext uri="{0D108BD9-81ED-4DB2-BD59-A6C34878D82A}">
                    <a16:rowId xmlns:a16="http://schemas.microsoft.com/office/drawing/2014/main" val="3232517557"/>
                  </a:ext>
                </a:extLst>
              </a:tr>
              <a:tr h="210816">
                <a:tc>
                  <a:txBody>
                    <a:bodyPr/>
                    <a:lstStyle/>
                    <a:p>
                      <a:pP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3692598705"/>
                  </a:ext>
                </a:extLst>
              </a:tr>
              <a:tr h="210816">
                <a:tc>
                  <a:txBody>
                    <a:bodyPr/>
                    <a:lstStyle/>
                    <a:p>
                      <a:pPr algn="ct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ctr">
                        <a:lnSpc>
                          <a:spcPct val="115000"/>
                        </a:lnSpc>
                        <a:spcAft>
                          <a:spcPts val="0"/>
                        </a:spcAft>
                      </a:pPr>
                      <a:r>
                        <a:rPr lang="en" sz="1400">
                          <a:effectLst/>
                        </a:rPr>
                        <a:t>Telecommute = 1</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ctr">
                        <a:lnSpc>
                          <a:spcPct val="115000"/>
                        </a:lnSpc>
                        <a:spcAft>
                          <a:spcPts val="0"/>
                        </a:spcAft>
                      </a:pPr>
                      <a:r>
                        <a:rPr lang="en" sz="1400">
                          <a:effectLst/>
                        </a:rPr>
                        <a:t>Telecommute = 2</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4254701960"/>
                  </a:ext>
                </a:extLst>
              </a:tr>
              <a:tr h="210816">
                <a:tc>
                  <a:txBody>
                    <a:bodyPr/>
                    <a:lstStyle/>
                    <a:p>
                      <a:pPr>
                        <a:lnSpc>
                          <a:spcPct val="115000"/>
                        </a:lnSpc>
                        <a:spcAft>
                          <a:spcPts val="0"/>
                        </a:spcAft>
                      </a:pPr>
                      <a:r>
                        <a:rPr lang="en" sz="1400">
                          <a:effectLst/>
                        </a:rPr>
                        <a:t>Mean</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7.634146</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7.666667</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500764269"/>
                  </a:ext>
                </a:extLst>
              </a:tr>
              <a:tr h="210816">
                <a:tc>
                  <a:txBody>
                    <a:bodyPr/>
                    <a:lstStyle/>
                    <a:p>
                      <a:pPr>
                        <a:lnSpc>
                          <a:spcPct val="115000"/>
                        </a:lnSpc>
                        <a:spcAft>
                          <a:spcPts val="0"/>
                        </a:spcAft>
                      </a:pPr>
                      <a:r>
                        <a:rPr lang="en" sz="1400">
                          <a:effectLst/>
                        </a:rPr>
                        <a:t>Variance</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1.537805</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1.75</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1448514062"/>
                  </a:ext>
                </a:extLst>
              </a:tr>
              <a:tr h="210816">
                <a:tc>
                  <a:txBody>
                    <a:bodyPr/>
                    <a:lstStyle/>
                    <a:p>
                      <a:pPr>
                        <a:lnSpc>
                          <a:spcPct val="115000"/>
                        </a:lnSpc>
                        <a:spcAft>
                          <a:spcPts val="0"/>
                        </a:spcAft>
                      </a:pPr>
                      <a:r>
                        <a:rPr lang="en" sz="1400">
                          <a:effectLst/>
                        </a:rPr>
                        <a:t>Observations</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41</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9</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3106943677"/>
                  </a:ext>
                </a:extLst>
              </a:tr>
              <a:tr h="210816">
                <a:tc>
                  <a:txBody>
                    <a:bodyPr/>
                    <a:lstStyle/>
                    <a:p>
                      <a:pPr>
                        <a:lnSpc>
                          <a:spcPct val="115000"/>
                        </a:lnSpc>
                        <a:spcAft>
                          <a:spcPts val="0"/>
                        </a:spcAft>
                      </a:pPr>
                      <a:r>
                        <a:rPr lang="en" sz="1400">
                          <a:effectLst/>
                        </a:rPr>
                        <a:t>Pooled Variance</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1.573171</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1416876347"/>
                  </a:ext>
                </a:extLst>
              </a:tr>
              <a:tr h="293322">
                <a:tc>
                  <a:txBody>
                    <a:bodyPr/>
                    <a:lstStyle/>
                    <a:p>
                      <a:pPr>
                        <a:lnSpc>
                          <a:spcPct val="115000"/>
                        </a:lnSpc>
                        <a:spcAft>
                          <a:spcPts val="0"/>
                        </a:spcAft>
                      </a:pPr>
                      <a:r>
                        <a:rPr lang="en" sz="1400">
                          <a:effectLst/>
                        </a:rPr>
                        <a:t>Hypothesized Mean Difference</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0</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1348524906"/>
                  </a:ext>
                </a:extLst>
              </a:tr>
              <a:tr h="210816">
                <a:tc>
                  <a:txBody>
                    <a:bodyPr/>
                    <a:lstStyle/>
                    <a:p>
                      <a:pPr>
                        <a:lnSpc>
                          <a:spcPct val="115000"/>
                        </a:lnSpc>
                        <a:spcAft>
                          <a:spcPts val="0"/>
                        </a:spcAft>
                      </a:pPr>
                      <a:r>
                        <a:rPr lang="en" sz="1400">
                          <a:effectLst/>
                        </a:rPr>
                        <a:t>df</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48</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3543100579"/>
                  </a:ext>
                </a:extLst>
              </a:tr>
              <a:tr h="210816">
                <a:tc>
                  <a:txBody>
                    <a:bodyPr/>
                    <a:lstStyle/>
                    <a:p>
                      <a:pPr>
                        <a:lnSpc>
                          <a:spcPct val="115000"/>
                        </a:lnSpc>
                        <a:spcAft>
                          <a:spcPts val="0"/>
                        </a:spcAft>
                      </a:pPr>
                      <a:r>
                        <a:rPr lang="en" sz="1400">
                          <a:effectLst/>
                        </a:rPr>
                        <a:t>t Stat</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-0.07044</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4027717295"/>
                  </a:ext>
                </a:extLst>
              </a:tr>
              <a:tr h="210816">
                <a:tc>
                  <a:txBody>
                    <a:bodyPr/>
                    <a:lstStyle/>
                    <a:p>
                      <a:pPr>
                        <a:lnSpc>
                          <a:spcPct val="115000"/>
                        </a:lnSpc>
                        <a:spcAft>
                          <a:spcPts val="0"/>
                        </a:spcAft>
                      </a:pPr>
                      <a:r>
                        <a:rPr lang="en" sz="1400">
                          <a:effectLst/>
                        </a:rPr>
                        <a:t>P(T&lt;=t) one-tail</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0.47207</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2483845968"/>
                  </a:ext>
                </a:extLst>
              </a:tr>
              <a:tr h="210816">
                <a:tc>
                  <a:txBody>
                    <a:bodyPr/>
                    <a:lstStyle/>
                    <a:p>
                      <a:pPr>
                        <a:lnSpc>
                          <a:spcPct val="115000"/>
                        </a:lnSpc>
                        <a:spcAft>
                          <a:spcPts val="0"/>
                        </a:spcAft>
                      </a:pPr>
                      <a:r>
                        <a:rPr lang="en" sz="1400">
                          <a:effectLst/>
                        </a:rPr>
                        <a:t>t Critical one-tail</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1.677224</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733647772"/>
                  </a:ext>
                </a:extLst>
              </a:tr>
              <a:tr h="210816">
                <a:tc>
                  <a:txBody>
                    <a:bodyPr/>
                    <a:lstStyle/>
                    <a:p>
                      <a:pPr>
                        <a:lnSpc>
                          <a:spcPct val="115000"/>
                        </a:lnSpc>
                        <a:spcAft>
                          <a:spcPts val="0"/>
                        </a:spcAft>
                      </a:pPr>
                      <a:r>
                        <a:rPr lang="en" sz="1400">
                          <a:effectLst/>
                        </a:rPr>
                        <a:t>P(T&lt;=t) two-tail</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0.944139</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 </a:t>
                      </a:r>
                      <a:endParaRPr lang="en-KE" sz="140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2370969429"/>
                  </a:ext>
                </a:extLst>
              </a:tr>
              <a:tr h="210816">
                <a:tc>
                  <a:txBody>
                    <a:bodyPr/>
                    <a:lstStyle/>
                    <a:p>
                      <a:pPr>
                        <a:lnSpc>
                          <a:spcPct val="115000"/>
                        </a:lnSpc>
                        <a:spcAft>
                          <a:spcPts val="0"/>
                        </a:spcAft>
                      </a:pPr>
                      <a:r>
                        <a:rPr lang="en" sz="1400">
                          <a:effectLst/>
                        </a:rPr>
                        <a:t>t Critical two-tail</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gn="r">
                        <a:lnSpc>
                          <a:spcPct val="115000"/>
                        </a:lnSpc>
                        <a:spcAft>
                          <a:spcPts val="0"/>
                        </a:spcAft>
                      </a:pPr>
                      <a:r>
                        <a:rPr lang="en" sz="1400">
                          <a:effectLst/>
                        </a:rPr>
                        <a:t>2.010635</a:t>
                      </a:r>
                      <a:endParaRPr lang="en-KE" sz="1400">
                        <a:effectLst/>
                        <a:latin typeface="Arial" panose="020B0604020202020204" pitchFamily="34" charset="0"/>
                        <a:ea typeface="Arial" panose="020B0604020202020204" pitchFamily="34" charset="0"/>
                      </a:endParaRPr>
                    </a:p>
                  </a:txBody>
                  <a:tcPr marL="63721" marR="63721" marT="0" marB="0" anchor="b"/>
                </a:tc>
                <a:tc>
                  <a:txBody>
                    <a:bodyPr/>
                    <a:lstStyle/>
                    <a:p>
                      <a:pPr>
                        <a:lnSpc>
                          <a:spcPct val="115000"/>
                        </a:lnSpc>
                        <a:spcAft>
                          <a:spcPts val="0"/>
                        </a:spcAft>
                      </a:pPr>
                      <a:r>
                        <a:rPr lang="en" sz="1400" dirty="0">
                          <a:effectLst/>
                        </a:rPr>
                        <a:t> </a:t>
                      </a:r>
                      <a:endParaRPr lang="en-KE" sz="1400" dirty="0">
                        <a:effectLst/>
                        <a:latin typeface="Arial" panose="020B0604020202020204" pitchFamily="34" charset="0"/>
                        <a:ea typeface="Arial" panose="020B0604020202020204" pitchFamily="34" charset="0"/>
                      </a:endParaRPr>
                    </a:p>
                  </a:txBody>
                  <a:tcPr marL="63721" marR="63721" marT="0" marB="0" anchor="b"/>
                </a:tc>
                <a:extLst>
                  <a:ext uri="{0D108BD9-81ED-4DB2-BD59-A6C34878D82A}">
                    <a16:rowId xmlns:a16="http://schemas.microsoft.com/office/drawing/2014/main" val="990087198"/>
                  </a:ext>
                </a:extLst>
              </a:tr>
            </a:tbl>
          </a:graphicData>
        </a:graphic>
      </p:graphicFrame>
    </p:spTree>
    <p:extLst>
      <p:ext uri="{BB962C8B-B14F-4D97-AF65-F5344CB8AC3E}">
        <p14:creationId xmlns:p14="http://schemas.microsoft.com/office/powerpoint/2010/main" val="315071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4B0B-08DF-4404-8606-86C533FD3C09}"/>
              </a:ext>
            </a:extLst>
          </p:cNvPr>
          <p:cNvSpPr>
            <a:spLocks noGrp="1"/>
          </p:cNvSpPr>
          <p:nvPr>
            <p:ph type="title"/>
          </p:nvPr>
        </p:nvSpPr>
        <p:spPr/>
        <p:txBody>
          <a:bodyPr/>
          <a:lstStyle/>
          <a:p>
            <a:r>
              <a:rPr lang="en-US" dirty="0" err="1"/>
              <a:t>Anova</a:t>
            </a:r>
            <a:r>
              <a:rPr lang="en-US" dirty="0"/>
              <a:t> analysis </a:t>
            </a:r>
            <a:endParaRPr lang="en-KE" dirty="0"/>
          </a:p>
        </p:txBody>
      </p:sp>
      <p:sp>
        <p:nvSpPr>
          <p:cNvPr id="3" name="Content Placeholder 2">
            <a:extLst>
              <a:ext uri="{FF2B5EF4-FFF2-40B4-BE49-F238E27FC236}">
                <a16:creationId xmlns:a16="http://schemas.microsoft.com/office/drawing/2014/main" id="{B192D869-67C9-4E3C-8FB5-AEE1F5F81267}"/>
              </a:ext>
            </a:extLst>
          </p:cNvPr>
          <p:cNvSpPr>
            <a:spLocks noGrp="1"/>
          </p:cNvSpPr>
          <p:nvPr>
            <p:ph idx="1"/>
          </p:nvPr>
        </p:nvSpPr>
        <p:spPr/>
        <p:txBody>
          <a:bodyPr/>
          <a:lstStyle/>
          <a:p>
            <a:r>
              <a:rPr lang="en-US" dirty="0"/>
              <a:t>One-way analysis of variance is used to determine the difference between the means of two or more independent variables based on the underlying assumptions. </a:t>
            </a:r>
          </a:p>
          <a:p>
            <a:r>
              <a:rPr lang="en-US" dirty="0"/>
              <a:t>The analysis shows that there was statistically significant difference between the groups  at F(392,7) = 2.04, p&lt;0.01</a:t>
            </a:r>
          </a:p>
          <a:p>
            <a:endParaRPr lang="en-US" dirty="0"/>
          </a:p>
          <a:p>
            <a:endParaRPr lang="en-KE" dirty="0"/>
          </a:p>
        </p:txBody>
      </p:sp>
      <p:graphicFrame>
        <p:nvGraphicFramePr>
          <p:cNvPr id="4" name="Table 3">
            <a:extLst>
              <a:ext uri="{FF2B5EF4-FFF2-40B4-BE49-F238E27FC236}">
                <a16:creationId xmlns:a16="http://schemas.microsoft.com/office/drawing/2014/main" id="{FA4A23DF-A83D-4417-AE54-06E635E62F0B}"/>
              </a:ext>
            </a:extLst>
          </p:cNvPr>
          <p:cNvGraphicFramePr>
            <a:graphicFrameLocks noGrp="1"/>
          </p:cNvGraphicFramePr>
          <p:nvPr>
            <p:extLst>
              <p:ext uri="{D42A27DB-BD31-4B8C-83A1-F6EECF244321}">
                <p14:modId xmlns:p14="http://schemas.microsoft.com/office/powerpoint/2010/main" val="2703861201"/>
              </p:ext>
            </p:extLst>
          </p:nvPr>
        </p:nvGraphicFramePr>
        <p:xfrm>
          <a:off x="509954" y="3707207"/>
          <a:ext cx="10459587" cy="2752102"/>
        </p:xfrm>
        <a:graphic>
          <a:graphicData uri="http://schemas.openxmlformats.org/drawingml/2006/table">
            <a:tbl>
              <a:tblPr bandRow="1">
                <a:tableStyleId>{5C22544A-7EE6-4342-B048-85BDC9FD1C3A}</a:tableStyleId>
              </a:tblPr>
              <a:tblGrid>
                <a:gridCol w="2020092">
                  <a:extLst>
                    <a:ext uri="{9D8B030D-6E8A-4147-A177-3AD203B41FA5}">
                      <a16:colId xmlns:a16="http://schemas.microsoft.com/office/drawing/2014/main" val="428353464"/>
                    </a:ext>
                  </a:extLst>
                </a:gridCol>
                <a:gridCol w="1224299">
                  <a:extLst>
                    <a:ext uri="{9D8B030D-6E8A-4147-A177-3AD203B41FA5}">
                      <a16:colId xmlns:a16="http://schemas.microsoft.com/office/drawing/2014/main" val="2474168398"/>
                    </a:ext>
                  </a:extLst>
                </a:gridCol>
                <a:gridCol w="1550778">
                  <a:extLst>
                    <a:ext uri="{9D8B030D-6E8A-4147-A177-3AD203B41FA5}">
                      <a16:colId xmlns:a16="http://schemas.microsoft.com/office/drawing/2014/main" val="708548675"/>
                    </a:ext>
                  </a:extLst>
                </a:gridCol>
                <a:gridCol w="1383456">
                  <a:extLst>
                    <a:ext uri="{9D8B030D-6E8A-4147-A177-3AD203B41FA5}">
                      <a16:colId xmlns:a16="http://schemas.microsoft.com/office/drawing/2014/main" val="2879560809"/>
                    </a:ext>
                  </a:extLst>
                </a:gridCol>
                <a:gridCol w="1383456">
                  <a:extLst>
                    <a:ext uri="{9D8B030D-6E8A-4147-A177-3AD203B41FA5}">
                      <a16:colId xmlns:a16="http://schemas.microsoft.com/office/drawing/2014/main" val="835018490"/>
                    </a:ext>
                  </a:extLst>
                </a:gridCol>
                <a:gridCol w="1367133">
                  <a:extLst>
                    <a:ext uri="{9D8B030D-6E8A-4147-A177-3AD203B41FA5}">
                      <a16:colId xmlns:a16="http://schemas.microsoft.com/office/drawing/2014/main" val="4249122216"/>
                    </a:ext>
                  </a:extLst>
                </a:gridCol>
                <a:gridCol w="1530373">
                  <a:extLst>
                    <a:ext uri="{9D8B030D-6E8A-4147-A177-3AD203B41FA5}">
                      <a16:colId xmlns:a16="http://schemas.microsoft.com/office/drawing/2014/main" val="4148504237"/>
                    </a:ext>
                  </a:extLst>
                </a:gridCol>
              </a:tblGrid>
              <a:tr h="468380">
                <a:tc>
                  <a:txBody>
                    <a:bodyPr/>
                    <a:lstStyle/>
                    <a:p>
                      <a:pPr algn="ctr">
                        <a:lnSpc>
                          <a:spcPct val="115000"/>
                        </a:lnSpc>
                        <a:spcAft>
                          <a:spcPts val="0"/>
                        </a:spcAft>
                      </a:pPr>
                      <a:r>
                        <a:rPr lang="en" sz="2000" dirty="0">
                          <a:effectLst/>
                        </a:rPr>
                        <a:t>So</a:t>
                      </a:r>
                      <a:r>
                        <a:rPr lang="en-US" sz="2000" dirty="0" err="1">
                          <a:effectLst/>
                        </a:rPr>
                        <a:t>urce</a:t>
                      </a:r>
                      <a:r>
                        <a:rPr lang="en-US" sz="2000" dirty="0">
                          <a:effectLst/>
                        </a:rPr>
                        <a:t> of</a:t>
                      </a:r>
                      <a:r>
                        <a:rPr lang="en" sz="2000" dirty="0">
                          <a:effectLst/>
                        </a:rPr>
                        <a:t> Variation</a:t>
                      </a:r>
                      <a:endParaRPr lang="en-KE" sz="2000" dirty="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2000">
                          <a:effectLst/>
                        </a:rPr>
                        <a:t>SS</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2000" dirty="0">
                          <a:effectLst/>
                        </a:rPr>
                        <a:t>df</a:t>
                      </a:r>
                      <a:endParaRPr lang="en-KE" sz="2000" dirty="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2000">
                          <a:effectLst/>
                        </a:rPr>
                        <a:t>MS</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2000">
                          <a:effectLst/>
                        </a:rPr>
                        <a:t>F</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2000">
                          <a:effectLst/>
                        </a:rPr>
                        <a:t>P-value</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2000">
                          <a:effectLst/>
                        </a:rPr>
                        <a:t>F crit</a:t>
                      </a:r>
                      <a:endParaRPr lang="en-KE" sz="20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3544654065"/>
                  </a:ext>
                </a:extLst>
              </a:tr>
              <a:tr h="468380">
                <a:tc>
                  <a:txBody>
                    <a:bodyPr/>
                    <a:lstStyle/>
                    <a:p>
                      <a:pPr>
                        <a:lnSpc>
                          <a:spcPct val="115000"/>
                        </a:lnSpc>
                        <a:spcAft>
                          <a:spcPts val="0"/>
                        </a:spcAft>
                      </a:pPr>
                      <a:r>
                        <a:rPr lang="en" sz="2000" dirty="0">
                          <a:effectLst/>
                        </a:rPr>
                        <a:t>Between Groups</a:t>
                      </a:r>
                      <a:endParaRPr lang="en-KE" sz="2000" dirty="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38953.48</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7</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5564.78286</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1476.38941</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3.0974E-277</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dirty="0">
                          <a:effectLst/>
                        </a:rPr>
                        <a:t>2.032949412</a:t>
                      </a:r>
                      <a:endParaRPr lang="en-KE" sz="2000" dirty="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1801758897"/>
                  </a:ext>
                </a:extLst>
              </a:tr>
              <a:tr h="468380">
                <a:tc>
                  <a:txBody>
                    <a:bodyPr/>
                    <a:lstStyle/>
                    <a:p>
                      <a:pPr>
                        <a:lnSpc>
                          <a:spcPct val="115000"/>
                        </a:lnSpc>
                        <a:spcAft>
                          <a:spcPts val="0"/>
                        </a:spcAft>
                      </a:pPr>
                      <a:r>
                        <a:rPr lang="en" sz="2000">
                          <a:effectLst/>
                        </a:rPr>
                        <a:t>Within Groups</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1477.52</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392</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3.76918367</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1968368698"/>
                  </a:ext>
                </a:extLst>
              </a:tr>
              <a:tr h="468380">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334338656"/>
                  </a:ext>
                </a:extLst>
              </a:tr>
              <a:tr h="468380">
                <a:tc>
                  <a:txBody>
                    <a:bodyPr/>
                    <a:lstStyle/>
                    <a:p>
                      <a:pPr>
                        <a:lnSpc>
                          <a:spcPct val="115000"/>
                        </a:lnSpc>
                        <a:spcAft>
                          <a:spcPts val="0"/>
                        </a:spcAft>
                      </a:pPr>
                      <a:r>
                        <a:rPr lang="en" sz="2000">
                          <a:effectLst/>
                        </a:rPr>
                        <a:t>Total</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40431</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2000">
                          <a:effectLst/>
                        </a:rPr>
                        <a:t>399</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a:effectLst/>
                        </a:rPr>
                        <a:t> </a:t>
                      </a:r>
                      <a:endParaRPr lang="en-KE" sz="20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2000" dirty="0">
                          <a:effectLst/>
                        </a:rPr>
                        <a:t> </a:t>
                      </a:r>
                      <a:endParaRPr lang="en-KE" sz="2000" dirty="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061872431"/>
                  </a:ext>
                </a:extLst>
              </a:tr>
            </a:tbl>
          </a:graphicData>
        </a:graphic>
      </p:graphicFrame>
    </p:spTree>
    <p:extLst>
      <p:ext uri="{BB962C8B-B14F-4D97-AF65-F5344CB8AC3E}">
        <p14:creationId xmlns:p14="http://schemas.microsoft.com/office/powerpoint/2010/main" val="28712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07D00-A0BB-4D17-B582-5E4216FDFE91}"/>
              </a:ext>
            </a:extLst>
          </p:cNvPr>
          <p:cNvSpPr>
            <a:spLocks noGrp="1"/>
          </p:cNvSpPr>
          <p:nvPr>
            <p:ph type="title"/>
          </p:nvPr>
        </p:nvSpPr>
        <p:spPr/>
        <p:txBody>
          <a:bodyPr/>
          <a:lstStyle/>
          <a:p>
            <a:r>
              <a:rPr lang="en-US" dirty="0"/>
              <a:t>Bivariate correlation</a:t>
            </a:r>
            <a:endParaRPr lang="en-KE" dirty="0"/>
          </a:p>
        </p:txBody>
      </p:sp>
      <p:sp>
        <p:nvSpPr>
          <p:cNvPr id="3" name="Content Placeholder 2">
            <a:extLst>
              <a:ext uri="{FF2B5EF4-FFF2-40B4-BE49-F238E27FC236}">
                <a16:creationId xmlns:a16="http://schemas.microsoft.com/office/drawing/2014/main" id="{D55E702A-C1BE-468A-A293-E37C45840D9F}"/>
              </a:ext>
            </a:extLst>
          </p:cNvPr>
          <p:cNvSpPr>
            <a:spLocks noGrp="1"/>
          </p:cNvSpPr>
          <p:nvPr>
            <p:ph idx="1"/>
          </p:nvPr>
        </p:nvSpPr>
        <p:spPr/>
        <p:txBody>
          <a:bodyPr>
            <a:normAutofit fontScale="85000" lnSpcReduction="10000"/>
          </a:bodyPr>
          <a:lstStyle/>
          <a:p>
            <a:r>
              <a:rPr lang="en-US" dirty="0"/>
              <a:t>Correlation provide a better understanding on important concepts which define key processes regarding the underlying relationship between two variables.</a:t>
            </a:r>
          </a:p>
          <a:p>
            <a:r>
              <a:rPr lang="en-US" dirty="0"/>
              <a:t> Thus, correlation provide a critical understanding on the existing strength between two variables. </a:t>
            </a:r>
          </a:p>
          <a:p>
            <a:r>
              <a:rPr lang="en-US" dirty="0"/>
              <a:t>Correlation analysis is evaluated based on either negative or positive correlation within the range of +1 and -1. </a:t>
            </a:r>
          </a:p>
          <a:p>
            <a:r>
              <a:rPr lang="en-US" dirty="0"/>
              <a:t>Therefore, a strong positive correlation approaches +1 while negative correlation approaches -1.  </a:t>
            </a:r>
          </a:p>
          <a:p>
            <a:r>
              <a:rPr lang="en-US" dirty="0"/>
              <a:t>Conducting a correlation analysis provide a critical understanding on the strength of the variables (Jackson, 2017). </a:t>
            </a:r>
            <a:endParaRPr lang="en-KE" dirty="0"/>
          </a:p>
        </p:txBody>
      </p:sp>
    </p:spTree>
    <p:extLst>
      <p:ext uri="{BB962C8B-B14F-4D97-AF65-F5344CB8AC3E}">
        <p14:creationId xmlns:p14="http://schemas.microsoft.com/office/powerpoint/2010/main" val="696846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B5259-FAC8-43C6-9192-F14CB863250D}"/>
              </a:ext>
            </a:extLst>
          </p:cNvPr>
          <p:cNvSpPr>
            <a:spLocks noGrp="1"/>
          </p:cNvSpPr>
          <p:nvPr>
            <p:ph type="title"/>
          </p:nvPr>
        </p:nvSpPr>
        <p:spPr/>
        <p:txBody>
          <a:bodyPr/>
          <a:lstStyle/>
          <a:p>
            <a:r>
              <a:rPr lang="en-US" dirty="0"/>
              <a:t>Bivariate correlation cont’d</a:t>
            </a:r>
            <a:endParaRPr lang="en-KE" dirty="0"/>
          </a:p>
        </p:txBody>
      </p:sp>
      <p:sp>
        <p:nvSpPr>
          <p:cNvPr id="3" name="Content Placeholder 2">
            <a:extLst>
              <a:ext uri="{FF2B5EF4-FFF2-40B4-BE49-F238E27FC236}">
                <a16:creationId xmlns:a16="http://schemas.microsoft.com/office/drawing/2014/main" id="{DFFC7DE5-588E-4197-A21C-534C4DB916CD}"/>
              </a:ext>
            </a:extLst>
          </p:cNvPr>
          <p:cNvSpPr>
            <a:spLocks noGrp="1"/>
          </p:cNvSpPr>
          <p:nvPr>
            <p:ph idx="1"/>
          </p:nvPr>
        </p:nvSpPr>
        <p:spPr/>
        <p:txBody>
          <a:bodyPr/>
          <a:lstStyle/>
          <a:p>
            <a:r>
              <a:rPr lang="en" dirty="0"/>
              <a:t>A Pearson product-moment correlation coefficient was computed to assess the relationship between the telecommute schedule of the employee and their relationship with the co-workers. </a:t>
            </a:r>
          </a:p>
          <a:p>
            <a:r>
              <a:rPr lang="en" dirty="0"/>
              <a:t>There was a correlation between these two variables, r = 0.13598, n = 50.</a:t>
            </a:r>
          </a:p>
          <a:p>
            <a:r>
              <a:rPr lang="en" dirty="0"/>
              <a:t> Overall, there was a small positive correlation between telecommute schedule and relationship with co-workers.</a:t>
            </a:r>
          </a:p>
          <a:p>
            <a:r>
              <a:rPr lang="en" dirty="0"/>
              <a:t> Increase in telecommute schedule would lead to an increase in the relationship with co-workers.</a:t>
            </a:r>
            <a:endParaRPr lang="en-KE" dirty="0"/>
          </a:p>
          <a:p>
            <a:endParaRPr lang="en-KE" dirty="0"/>
          </a:p>
        </p:txBody>
      </p:sp>
    </p:spTree>
    <p:extLst>
      <p:ext uri="{BB962C8B-B14F-4D97-AF65-F5344CB8AC3E}">
        <p14:creationId xmlns:p14="http://schemas.microsoft.com/office/powerpoint/2010/main" val="4035627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9446-2007-4D3A-A83B-D45C780C4916}"/>
              </a:ext>
            </a:extLst>
          </p:cNvPr>
          <p:cNvSpPr>
            <a:spLocks noGrp="1"/>
          </p:cNvSpPr>
          <p:nvPr>
            <p:ph type="title"/>
          </p:nvPr>
        </p:nvSpPr>
        <p:spPr/>
        <p:txBody>
          <a:bodyPr/>
          <a:lstStyle/>
          <a:p>
            <a:r>
              <a:rPr lang="en-US" dirty="0"/>
              <a:t>Bivariate correlation cont’d</a:t>
            </a:r>
            <a:endParaRPr lang="en-KE" dirty="0"/>
          </a:p>
        </p:txBody>
      </p:sp>
      <p:sp>
        <p:nvSpPr>
          <p:cNvPr id="3" name="Content Placeholder 2">
            <a:extLst>
              <a:ext uri="{FF2B5EF4-FFF2-40B4-BE49-F238E27FC236}">
                <a16:creationId xmlns:a16="http://schemas.microsoft.com/office/drawing/2014/main" id="{0E3DC4A5-A068-454F-ACF0-AE55CF825A1A}"/>
              </a:ext>
            </a:extLst>
          </p:cNvPr>
          <p:cNvSpPr>
            <a:spLocks noGrp="1"/>
          </p:cNvSpPr>
          <p:nvPr>
            <p:ph idx="1"/>
          </p:nvPr>
        </p:nvSpPr>
        <p:spPr/>
        <p:txBody>
          <a:bodyPr/>
          <a:lstStyle/>
          <a:p>
            <a:r>
              <a:rPr lang="en" dirty="0"/>
              <a:t>A Pearson product-moment correlation coefficient was computed to assess the relationship between the employee’s relationship with their supervisor and the overall rating.</a:t>
            </a:r>
          </a:p>
          <a:p>
            <a:r>
              <a:rPr lang="en" dirty="0"/>
              <a:t> There was a correlation between these two variables, r = 0.62498, n = 50.</a:t>
            </a:r>
          </a:p>
          <a:p>
            <a:r>
              <a:rPr lang="en" dirty="0"/>
              <a:t> Overall, there was a strong positive correlation between relationship with supervisor and the overall combined rating. </a:t>
            </a:r>
          </a:p>
          <a:p>
            <a:r>
              <a:rPr lang="en" dirty="0"/>
              <a:t>A better relationship with supervisor would lead to an increase in the overall combined rating.</a:t>
            </a:r>
            <a:endParaRPr lang="en-KE" dirty="0"/>
          </a:p>
          <a:p>
            <a:endParaRPr lang="en-KE" dirty="0"/>
          </a:p>
        </p:txBody>
      </p:sp>
    </p:spTree>
    <p:extLst>
      <p:ext uri="{BB962C8B-B14F-4D97-AF65-F5344CB8AC3E}">
        <p14:creationId xmlns:p14="http://schemas.microsoft.com/office/powerpoint/2010/main" val="2773401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A1A8-C964-49C6-8001-367E51011115}"/>
              </a:ext>
            </a:extLst>
          </p:cNvPr>
          <p:cNvSpPr>
            <a:spLocks noGrp="1"/>
          </p:cNvSpPr>
          <p:nvPr>
            <p:ph type="title"/>
          </p:nvPr>
        </p:nvSpPr>
        <p:spPr/>
        <p:txBody>
          <a:bodyPr/>
          <a:lstStyle/>
          <a:p>
            <a:r>
              <a:rPr lang="en-US" dirty="0"/>
              <a:t>Bivariate correlation cont’d</a:t>
            </a:r>
            <a:endParaRPr lang="en-KE" dirty="0"/>
          </a:p>
        </p:txBody>
      </p:sp>
      <p:sp>
        <p:nvSpPr>
          <p:cNvPr id="3" name="Content Placeholder 2">
            <a:extLst>
              <a:ext uri="{FF2B5EF4-FFF2-40B4-BE49-F238E27FC236}">
                <a16:creationId xmlns:a16="http://schemas.microsoft.com/office/drawing/2014/main" id="{9759BC43-4406-48CB-905E-2A0D4BA47CC3}"/>
              </a:ext>
            </a:extLst>
          </p:cNvPr>
          <p:cNvSpPr>
            <a:spLocks noGrp="1"/>
          </p:cNvSpPr>
          <p:nvPr>
            <p:ph idx="1"/>
          </p:nvPr>
        </p:nvSpPr>
        <p:spPr/>
        <p:txBody>
          <a:bodyPr/>
          <a:lstStyle/>
          <a:p>
            <a:r>
              <a:rPr lang="en-US" dirty="0"/>
              <a:t>The correlation matrix</a:t>
            </a:r>
          </a:p>
          <a:p>
            <a:endParaRPr lang="en-KE" dirty="0"/>
          </a:p>
        </p:txBody>
      </p:sp>
      <p:graphicFrame>
        <p:nvGraphicFramePr>
          <p:cNvPr id="4" name="Table 3">
            <a:extLst>
              <a:ext uri="{FF2B5EF4-FFF2-40B4-BE49-F238E27FC236}">
                <a16:creationId xmlns:a16="http://schemas.microsoft.com/office/drawing/2014/main" id="{835E44FC-A14C-4555-9DEC-287D8E31AD50}"/>
              </a:ext>
            </a:extLst>
          </p:cNvPr>
          <p:cNvGraphicFramePr>
            <a:graphicFrameLocks noGrp="1"/>
          </p:cNvGraphicFramePr>
          <p:nvPr>
            <p:extLst>
              <p:ext uri="{D42A27DB-BD31-4B8C-83A1-F6EECF244321}">
                <p14:modId xmlns:p14="http://schemas.microsoft.com/office/powerpoint/2010/main" val="4242754979"/>
              </p:ext>
            </p:extLst>
          </p:nvPr>
        </p:nvGraphicFramePr>
        <p:xfrm>
          <a:off x="844061" y="3181696"/>
          <a:ext cx="8739555" cy="2859665"/>
        </p:xfrm>
        <a:graphic>
          <a:graphicData uri="http://schemas.openxmlformats.org/drawingml/2006/table">
            <a:tbl>
              <a:tblPr bandRow="1">
                <a:tableStyleId>{5C22544A-7EE6-4342-B048-85BDC9FD1C3A}</a:tableStyleId>
              </a:tblPr>
              <a:tblGrid>
                <a:gridCol w="1329497">
                  <a:extLst>
                    <a:ext uri="{9D8B030D-6E8A-4147-A177-3AD203B41FA5}">
                      <a16:colId xmlns:a16="http://schemas.microsoft.com/office/drawing/2014/main" val="46164487"/>
                    </a:ext>
                  </a:extLst>
                </a:gridCol>
                <a:gridCol w="939083">
                  <a:extLst>
                    <a:ext uri="{9D8B030D-6E8A-4147-A177-3AD203B41FA5}">
                      <a16:colId xmlns:a16="http://schemas.microsoft.com/office/drawing/2014/main" val="2312936112"/>
                    </a:ext>
                  </a:extLst>
                </a:gridCol>
                <a:gridCol w="939083">
                  <a:extLst>
                    <a:ext uri="{9D8B030D-6E8A-4147-A177-3AD203B41FA5}">
                      <a16:colId xmlns:a16="http://schemas.microsoft.com/office/drawing/2014/main" val="1831681272"/>
                    </a:ext>
                  </a:extLst>
                </a:gridCol>
                <a:gridCol w="1017340">
                  <a:extLst>
                    <a:ext uri="{9D8B030D-6E8A-4147-A177-3AD203B41FA5}">
                      <a16:colId xmlns:a16="http://schemas.microsoft.com/office/drawing/2014/main" val="3828313516"/>
                    </a:ext>
                  </a:extLst>
                </a:gridCol>
                <a:gridCol w="860825">
                  <a:extLst>
                    <a:ext uri="{9D8B030D-6E8A-4147-A177-3AD203B41FA5}">
                      <a16:colId xmlns:a16="http://schemas.microsoft.com/office/drawing/2014/main" val="3063216267"/>
                    </a:ext>
                  </a:extLst>
                </a:gridCol>
                <a:gridCol w="860825">
                  <a:extLst>
                    <a:ext uri="{9D8B030D-6E8A-4147-A177-3AD203B41FA5}">
                      <a16:colId xmlns:a16="http://schemas.microsoft.com/office/drawing/2014/main" val="191094393"/>
                    </a:ext>
                  </a:extLst>
                </a:gridCol>
                <a:gridCol w="1017340">
                  <a:extLst>
                    <a:ext uri="{9D8B030D-6E8A-4147-A177-3AD203B41FA5}">
                      <a16:colId xmlns:a16="http://schemas.microsoft.com/office/drawing/2014/main" val="1944506203"/>
                    </a:ext>
                  </a:extLst>
                </a:gridCol>
                <a:gridCol w="860825">
                  <a:extLst>
                    <a:ext uri="{9D8B030D-6E8A-4147-A177-3AD203B41FA5}">
                      <a16:colId xmlns:a16="http://schemas.microsoft.com/office/drawing/2014/main" val="295553890"/>
                    </a:ext>
                  </a:extLst>
                </a:gridCol>
                <a:gridCol w="914737">
                  <a:extLst>
                    <a:ext uri="{9D8B030D-6E8A-4147-A177-3AD203B41FA5}">
                      <a16:colId xmlns:a16="http://schemas.microsoft.com/office/drawing/2014/main" val="338459095"/>
                    </a:ext>
                  </a:extLst>
                </a:gridCol>
              </a:tblGrid>
              <a:tr h="584000">
                <a:tc>
                  <a:txBody>
                    <a:bodyPr/>
                    <a:lstStyle/>
                    <a:p>
                      <a:pPr algn="ct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Gender</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Age</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Supervisor</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Telecommute</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Coworkers</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Happiness</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Engagement</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ctr">
                        <a:lnSpc>
                          <a:spcPct val="115000"/>
                        </a:lnSpc>
                        <a:spcAft>
                          <a:spcPts val="0"/>
                        </a:spcAft>
                      </a:pPr>
                      <a:r>
                        <a:rPr lang="en" sz="1100">
                          <a:effectLst/>
                        </a:rPr>
                        <a:t>Overall Rating</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748599251"/>
                  </a:ext>
                </a:extLst>
              </a:tr>
              <a:tr h="321265">
                <a:tc>
                  <a:txBody>
                    <a:bodyPr/>
                    <a:lstStyle/>
                    <a:p>
                      <a:pPr>
                        <a:lnSpc>
                          <a:spcPct val="115000"/>
                        </a:lnSpc>
                        <a:spcAft>
                          <a:spcPts val="0"/>
                        </a:spcAft>
                      </a:pPr>
                      <a:r>
                        <a:rPr lang="en" sz="1100">
                          <a:effectLst/>
                        </a:rPr>
                        <a:t>Gender</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566174253"/>
                  </a:ext>
                </a:extLst>
              </a:tr>
              <a:tr h="279200">
                <a:tc>
                  <a:txBody>
                    <a:bodyPr/>
                    <a:lstStyle/>
                    <a:p>
                      <a:pPr>
                        <a:lnSpc>
                          <a:spcPct val="115000"/>
                        </a:lnSpc>
                        <a:spcAft>
                          <a:spcPts val="0"/>
                        </a:spcAft>
                      </a:pPr>
                      <a:r>
                        <a:rPr lang="en" sz="1100">
                          <a:effectLst/>
                        </a:rPr>
                        <a:t>Age</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0.09765</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317977784"/>
                  </a:ext>
                </a:extLst>
              </a:tr>
              <a:tr h="279200">
                <a:tc>
                  <a:txBody>
                    <a:bodyPr/>
                    <a:lstStyle/>
                    <a:p>
                      <a:pPr>
                        <a:lnSpc>
                          <a:spcPct val="115000"/>
                        </a:lnSpc>
                        <a:spcAft>
                          <a:spcPts val="0"/>
                        </a:spcAft>
                      </a:pPr>
                      <a:r>
                        <a:rPr lang="en" sz="1100">
                          <a:effectLst/>
                        </a:rPr>
                        <a:t>Supervisor</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-0.05327</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3071541752"/>
                  </a:ext>
                </a:extLst>
              </a:tr>
              <a:tr h="279200">
                <a:tc>
                  <a:txBody>
                    <a:bodyPr/>
                    <a:lstStyle/>
                    <a:p>
                      <a:pPr>
                        <a:lnSpc>
                          <a:spcPct val="115000"/>
                        </a:lnSpc>
                        <a:spcAft>
                          <a:spcPts val="0"/>
                        </a:spcAft>
                      </a:pPr>
                      <a:r>
                        <a:rPr lang="en" sz="1100">
                          <a:effectLst/>
                        </a:rPr>
                        <a:t>Telecommute</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-0.17505</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-0.09911</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-0.02590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959869498"/>
                  </a:ext>
                </a:extLst>
              </a:tr>
              <a:tr h="279200">
                <a:tc>
                  <a:txBody>
                    <a:bodyPr/>
                    <a:lstStyle/>
                    <a:p>
                      <a:pPr>
                        <a:lnSpc>
                          <a:spcPct val="115000"/>
                        </a:lnSpc>
                        <a:spcAft>
                          <a:spcPts val="0"/>
                        </a:spcAft>
                      </a:pPr>
                      <a:r>
                        <a:rPr lang="en" sz="1100">
                          <a:effectLst/>
                        </a:rPr>
                        <a:t>Coworkers</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-0.05593</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0.00057</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0.51378</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highlight>
                            <a:srgbClr val="FFFF00"/>
                          </a:highlight>
                        </a:rPr>
                        <a:t>0.13598</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3015489876"/>
                  </a:ext>
                </a:extLst>
              </a:tr>
              <a:tr h="279200">
                <a:tc>
                  <a:txBody>
                    <a:bodyPr/>
                    <a:lstStyle/>
                    <a:p>
                      <a:pPr>
                        <a:lnSpc>
                          <a:spcPct val="115000"/>
                        </a:lnSpc>
                        <a:spcAft>
                          <a:spcPts val="0"/>
                        </a:spcAft>
                      </a:pPr>
                      <a:r>
                        <a:rPr lang="en" sz="1100">
                          <a:effectLst/>
                        </a:rPr>
                        <a:t>Happiness</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0.16013</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0.04522</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0.61124</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0.12643</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0.70725</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nSpc>
                          <a:spcPct val="115000"/>
                        </a:lnSpc>
                        <a:spcAft>
                          <a:spcPts val="0"/>
                        </a:spcAft>
                      </a:pPr>
                      <a:r>
                        <a:rPr lang="en" sz="10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423336386"/>
                  </a:ext>
                </a:extLst>
              </a:tr>
              <a:tr h="279200">
                <a:tc>
                  <a:txBody>
                    <a:bodyPr/>
                    <a:lstStyle/>
                    <a:p>
                      <a:pPr>
                        <a:lnSpc>
                          <a:spcPct val="115000"/>
                        </a:lnSpc>
                        <a:spcAft>
                          <a:spcPts val="0"/>
                        </a:spcAft>
                      </a:pPr>
                      <a:r>
                        <a:rPr lang="en" sz="1100">
                          <a:effectLst/>
                        </a:rPr>
                        <a:t>Engagement</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0.14202</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0.03924</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0.50198</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0.01017</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0.65640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0.59515</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1.00000</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 </a:t>
                      </a:r>
                      <a:endParaRPr lang="en-KE" sz="110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541658845"/>
                  </a:ext>
                </a:extLst>
              </a:tr>
              <a:tr h="279200">
                <a:tc>
                  <a:txBody>
                    <a:bodyPr/>
                    <a:lstStyle/>
                    <a:p>
                      <a:pPr>
                        <a:lnSpc>
                          <a:spcPct val="115000"/>
                        </a:lnSpc>
                        <a:spcAft>
                          <a:spcPts val="0"/>
                        </a:spcAft>
                      </a:pPr>
                      <a:r>
                        <a:rPr lang="en" sz="1100">
                          <a:effectLst/>
                        </a:rPr>
                        <a:t>Overall Rating</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0.17451</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0.03288</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highlight>
                            <a:srgbClr val="FFFF00"/>
                          </a:highlight>
                        </a:rPr>
                        <a:t>0.62498</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0.08272</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0.75904</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0.90679</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a:effectLst/>
                        </a:rPr>
                        <a:t>0.87566</a:t>
                      </a:r>
                      <a:endParaRPr lang="en-KE" sz="1100">
                        <a:effectLst/>
                        <a:latin typeface="Arial" panose="020B0604020202020204" pitchFamily="34" charset="0"/>
                        <a:ea typeface="Arial" panose="020B0604020202020204" pitchFamily="34" charset="0"/>
                      </a:endParaRPr>
                    </a:p>
                  </a:txBody>
                  <a:tcPr marL="68580" marR="68580" marT="0" marB="0" anchor="b"/>
                </a:tc>
                <a:tc>
                  <a:txBody>
                    <a:bodyPr/>
                    <a:lstStyle/>
                    <a:p>
                      <a:pPr algn="r">
                        <a:lnSpc>
                          <a:spcPct val="115000"/>
                        </a:lnSpc>
                        <a:spcAft>
                          <a:spcPts val="0"/>
                        </a:spcAft>
                      </a:pPr>
                      <a:r>
                        <a:rPr lang="en" sz="1100" dirty="0">
                          <a:effectLst/>
                        </a:rPr>
                        <a:t>1.00000</a:t>
                      </a:r>
                      <a:endParaRPr lang="en-KE" sz="1100" dirty="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292881552"/>
                  </a:ext>
                </a:extLst>
              </a:tr>
            </a:tbl>
          </a:graphicData>
        </a:graphic>
      </p:graphicFrame>
    </p:spTree>
    <p:extLst>
      <p:ext uri="{BB962C8B-B14F-4D97-AF65-F5344CB8AC3E}">
        <p14:creationId xmlns:p14="http://schemas.microsoft.com/office/powerpoint/2010/main" val="1478484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78108-27CA-4F67-9AF7-36053FD3BB19}"/>
              </a:ext>
            </a:extLst>
          </p:cNvPr>
          <p:cNvSpPr>
            <a:spLocks noGrp="1"/>
          </p:cNvSpPr>
          <p:nvPr>
            <p:ph type="title"/>
          </p:nvPr>
        </p:nvSpPr>
        <p:spPr/>
        <p:txBody>
          <a:bodyPr/>
          <a:lstStyle/>
          <a:p>
            <a:r>
              <a:rPr lang="en-US" dirty="0"/>
              <a:t>Discussion </a:t>
            </a:r>
            <a:endParaRPr lang="en-KE" dirty="0"/>
          </a:p>
        </p:txBody>
      </p:sp>
      <p:sp>
        <p:nvSpPr>
          <p:cNvPr id="3" name="Content Placeholder 2">
            <a:extLst>
              <a:ext uri="{FF2B5EF4-FFF2-40B4-BE49-F238E27FC236}">
                <a16:creationId xmlns:a16="http://schemas.microsoft.com/office/drawing/2014/main" id="{CE9700B5-B2E3-4853-A2CA-906D20582CBE}"/>
              </a:ext>
            </a:extLst>
          </p:cNvPr>
          <p:cNvSpPr>
            <a:spLocks noGrp="1"/>
          </p:cNvSpPr>
          <p:nvPr>
            <p:ph idx="1"/>
          </p:nvPr>
        </p:nvSpPr>
        <p:spPr/>
        <p:txBody>
          <a:bodyPr>
            <a:normAutofit fontScale="92500" lnSpcReduction="20000"/>
          </a:bodyPr>
          <a:lstStyle/>
          <a:p>
            <a:r>
              <a:rPr lang="en-US" dirty="0"/>
              <a:t>Positive relationship between employee and supervisor is essential in building a high level of happiness and engagement.</a:t>
            </a:r>
          </a:p>
          <a:p>
            <a:r>
              <a:rPr lang="en-US" dirty="0"/>
              <a:t>Happiness is vital within this group considering the underlying flexibility.</a:t>
            </a:r>
          </a:p>
          <a:p>
            <a:r>
              <a:rPr lang="en-US" dirty="0"/>
              <a:t> Happiness focuses on ensuring that they have better mental strength where they can integrate different concepts.</a:t>
            </a:r>
          </a:p>
          <a:p>
            <a:r>
              <a:rPr lang="en-US" dirty="0"/>
              <a:t>Workforce happiness is influenced by diverse elements which are essential in defining the wellbeing of employees. </a:t>
            </a:r>
          </a:p>
          <a:p>
            <a:r>
              <a:rPr lang="en-US" dirty="0"/>
              <a:t>Positive emotions are instrumental in building positive relations within workplace while also taking into consideration the needs of employees and organization. </a:t>
            </a:r>
          </a:p>
          <a:p>
            <a:endParaRPr lang="en-KE" dirty="0"/>
          </a:p>
        </p:txBody>
      </p:sp>
    </p:spTree>
    <p:extLst>
      <p:ext uri="{BB962C8B-B14F-4D97-AF65-F5344CB8AC3E}">
        <p14:creationId xmlns:p14="http://schemas.microsoft.com/office/powerpoint/2010/main" val="238265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6FA6A-D6A9-4B9E-ACD4-F207C98E85EA}"/>
              </a:ext>
            </a:extLst>
          </p:cNvPr>
          <p:cNvSpPr>
            <a:spLocks noGrp="1"/>
          </p:cNvSpPr>
          <p:nvPr>
            <p:ph type="title"/>
          </p:nvPr>
        </p:nvSpPr>
        <p:spPr/>
        <p:txBody>
          <a:bodyPr/>
          <a:lstStyle/>
          <a:p>
            <a:r>
              <a:rPr lang="en-US" dirty="0"/>
              <a:t>Discussion cont’d</a:t>
            </a:r>
            <a:endParaRPr lang="en-KE" dirty="0"/>
          </a:p>
        </p:txBody>
      </p:sp>
      <p:sp>
        <p:nvSpPr>
          <p:cNvPr id="3" name="Content Placeholder 2">
            <a:extLst>
              <a:ext uri="{FF2B5EF4-FFF2-40B4-BE49-F238E27FC236}">
                <a16:creationId xmlns:a16="http://schemas.microsoft.com/office/drawing/2014/main" id="{03056378-5534-4237-8B26-C8BA61002335}"/>
              </a:ext>
            </a:extLst>
          </p:cNvPr>
          <p:cNvSpPr>
            <a:spLocks noGrp="1"/>
          </p:cNvSpPr>
          <p:nvPr>
            <p:ph idx="1"/>
          </p:nvPr>
        </p:nvSpPr>
        <p:spPr/>
        <p:txBody>
          <a:bodyPr>
            <a:normAutofit fontScale="92500" lnSpcReduction="10000"/>
          </a:bodyPr>
          <a:lstStyle/>
          <a:p>
            <a:r>
              <a:rPr lang="en-US" dirty="0"/>
              <a:t>The human resource management has a key role in defining important elements which can be considered in defining a highly successful organizational development. </a:t>
            </a:r>
          </a:p>
          <a:p>
            <a:r>
              <a:rPr lang="en-US" dirty="0"/>
              <a:t>Developing teams within any field is usually a difficult process especially considering that it entails the integration of diverse elements such as different individual personality and behavioral wellbeing that need to be evaluated to achieve common interests. </a:t>
            </a:r>
          </a:p>
          <a:p>
            <a:r>
              <a:rPr lang="en-US" dirty="0"/>
              <a:t>Coworkers form greater teams which can attain greater outcomes based on the underlying relationship.</a:t>
            </a:r>
          </a:p>
          <a:p>
            <a:r>
              <a:rPr lang="en-US" dirty="0"/>
              <a:t>An organization must focus on ensuring that the needs of al employees are considered in attaining major outcomes.</a:t>
            </a:r>
            <a:endParaRPr lang="en-KE" dirty="0"/>
          </a:p>
        </p:txBody>
      </p:sp>
    </p:spTree>
    <p:extLst>
      <p:ext uri="{BB962C8B-B14F-4D97-AF65-F5344CB8AC3E}">
        <p14:creationId xmlns:p14="http://schemas.microsoft.com/office/powerpoint/2010/main" val="508002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3523-7B51-4E98-A691-67C2E30D1E2C}"/>
              </a:ext>
            </a:extLst>
          </p:cNvPr>
          <p:cNvSpPr>
            <a:spLocks noGrp="1"/>
          </p:cNvSpPr>
          <p:nvPr>
            <p:ph type="title"/>
          </p:nvPr>
        </p:nvSpPr>
        <p:spPr/>
        <p:txBody>
          <a:bodyPr/>
          <a:lstStyle/>
          <a:p>
            <a:r>
              <a:rPr lang="en-US" dirty="0"/>
              <a:t>Discussion cont’d</a:t>
            </a:r>
            <a:endParaRPr lang="en-KE" dirty="0"/>
          </a:p>
        </p:txBody>
      </p:sp>
      <p:sp>
        <p:nvSpPr>
          <p:cNvPr id="3" name="Content Placeholder 2">
            <a:extLst>
              <a:ext uri="{FF2B5EF4-FFF2-40B4-BE49-F238E27FC236}">
                <a16:creationId xmlns:a16="http://schemas.microsoft.com/office/drawing/2014/main" id="{44D237B2-81CA-407E-A1C3-C4ED9F3F9694}"/>
              </a:ext>
            </a:extLst>
          </p:cNvPr>
          <p:cNvSpPr>
            <a:spLocks noGrp="1"/>
          </p:cNvSpPr>
          <p:nvPr>
            <p:ph idx="1"/>
          </p:nvPr>
        </p:nvSpPr>
        <p:spPr/>
        <p:txBody>
          <a:bodyPr/>
          <a:lstStyle/>
          <a:p>
            <a:r>
              <a:rPr lang="en-US" dirty="0"/>
              <a:t>Job performance is evaluated based on the underlying goals and objective which every individual within a given workplace is expected to accomplish.</a:t>
            </a:r>
          </a:p>
          <a:p>
            <a:r>
              <a:rPr lang="en-US" dirty="0"/>
              <a:t>Therefore high level of happiness and engagement leads to high level of job performance.</a:t>
            </a:r>
          </a:p>
          <a:p>
            <a:r>
              <a:rPr lang="en-US" dirty="0"/>
              <a:t> Thus, the ability to predict job performance successfully is based on distinct concepts which are essential and help achieve a more significant level of success.</a:t>
            </a:r>
          </a:p>
          <a:p>
            <a:r>
              <a:rPr lang="en-US" dirty="0"/>
              <a:t> Key processes that are integrated into this case provide strategic attention to fundamental changes which are defined within a given workplace </a:t>
            </a:r>
            <a:r>
              <a:rPr lang="en-US" dirty="0">
                <a:solidFill>
                  <a:schemeClr val="tx1"/>
                </a:solidFill>
              </a:rPr>
              <a:t>(</a:t>
            </a:r>
            <a:r>
              <a:rPr lang="en-KE" dirty="0"/>
              <a:t>Moccia, 2016). </a:t>
            </a:r>
          </a:p>
        </p:txBody>
      </p:sp>
    </p:spTree>
    <p:extLst>
      <p:ext uri="{BB962C8B-B14F-4D97-AF65-F5344CB8AC3E}">
        <p14:creationId xmlns:p14="http://schemas.microsoft.com/office/powerpoint/2010/main" val="123477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A019-D8AD-44C5-84DB-7A879C88C8F1}"/>
              </a:ext>
            </a:extLst>
          </p:cNvPr>
          <p:cNvSpPr>
            <a:spLocks noGrp="1"/>
          </p:cNvSpPr>
          <p:nvPr>
            <p:ph type="title"/>
          </p:nvPr>
        </p:nvSpPr>
        <p:spPr/>
        <p:txBody>
          <a:bodyPr/>
          <a:lstStyle/>
          <a:p>
            <a:r>
              <a:rPr lang="en-US" dirty="0"/>
              <a:t>Conclusion </a:t>
            </a:r>
            <a:endParaRPr lang="en-KE" dirty="0"/>
          </a:p>
        </p:txBody>
      </p:sp>
      <p:sp>
        <p:nvSpPr>
          <p:cNvPr id="3" name="Content Placeholder 2">
            <a:extLst>
              <a:ext uri="{FF2B5EF4-FFF2-40B4-BE49-F238E27FC236}">
                <a16:creationId xmlns:a16="http://schemas.microsoft.com/office/drawing/2014/main" id="{5D66E099-802D-4D47-8988-D20797B96C19}"/>
              </a:ext>
            </a:extLst>
          </p:cNvPr>
          <p:cNvSpPr>
            <a:spLocks noGrp="1"/>
          </p:cNvSpPr>
          <p:nvPr>
            <p:ph idx="1"/>
          </p:nvPr>
        </p:nvSpPr>
        <p:spPr/>
        <p:txBody>
          <a:bodyPr>
            <a:normAutofit fontScale="92500" lnSpcReduction="10000"/>
          </a:bodyPr>
          <a:lstStyle/>
          <a:p>
            <a:r>
              <a:rPr lang="en-US" dirty="0"/>
              <a:t>The business environment requires integration of fundamental aspects which define important processes that help improve the level of performance. </a:t>
            </a:r>
          </a:p>
          <a:p>
            <a:r>
              <a:rPr lang="en-US" dirty="0"/>
              <a:t>Maintaining an improved organizational growth is based on the critical evaluation on better elements which help achieve the set organizational targets.</a:t>
            </a:r>
          </a:p>
          <a:p>
            <a:r>
              <a:rPr lang="en-US" dirty="0"/>
              <a:t> Maintaining a highly successful engagement within a business context focuses on meeting the existing employee and organizational needs. </a:t>
            </a:r>
          </a:p>
          <a:p>
            <a:r>
              <a:rPr lang="en-US" dirty="0"/>
              <a:t>Ensuring that employees remain highly committed to providing strategic integration of necessary measures which help outline important concepts which define positive development</a:t>
            </a:r>
            <a:endParaRPr lang="en-KE" dirty="0"/>
          </a:p>
        </p:txBody>
      </p:sp>
    </p:spTree>
    <p:extLst>
      <p:ext uri="{BB962C8B-B14F-4D97-AF65-F5344CB8AC3E}">
        <p14:creationId xmlns:p14="http://schemas.microsoft.com/office/powerpoint/2010/main" val="2550419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9F92D-7A7F-4D58-9C8D-EFF803882D4B}"/>
              </a:ext>
            </a:extLst>
          </p:cNvPr>
          <p:cNvSpPr>
            <a:spLocks noGrp="1"/>
          </p:cNvSpPr>
          <p:nvPr>
            <p:ph type="title"/>
          </p:nvPr>
        </p:nvSpPr>
        <p:spPr/>
        <p:txBody>
          <a:bodyPr/>
          <a:lstStyle/>
          <a:p>
            <a:r>
              <a:rPr lang="en-US" dirty="0"/>
              <a:t>References </a:t>
            </a:r>
            <a:endParaRPr lang="en-KE" dirty="0"/>
          </a:p>
        </p:txBody>
      </p:sp>
      <p:sp>
        <p:nvSpPr>
          <p:cNvPr id="3" name="Content Placeholder 2">
            <a:extLst>
              <a:ext uri="{FF2B5EF4-FFF2-40B4-BE49-F238E27FC236}">
                <a16:creationId xmlns:a16="http://schemas.microsoft.com/office/drawing/2014/main" id="{BB6C4DD0-0993-4E76-AD10-36A3600DFD1C}"/>
              </a:ext>
            </a:extLst>
          </p:cNvPr>
          <p:cNvSpPr>
            <a:spLocks noGrp="1"/>
          </p:cNvSpPr>
          <p:nvPr>
            <p:ph idx="1"/>
          </p:nvPr>
        </p:nvSpPr>
        <p:spPr>
          <a:xfrm>
            <a:off x="677334" y="2160589"/>
            <a:ext cx="8596668" cy="4416057"/>
          </a:xfrm>
        </p:spPr>
        <p:txBody>
          <a:bodyPr>
            <a:normAutofit fontScale="70000" lnSpcReduction="20000"/>
          </a:bodyPr>
          <a:lstStyle/>
          <a:p>
            <a:pPr lvl="0"/>
            <a:r>
              <a:rPr lang="en-KE" dirty="0"/>
              <a:t>Buller, P. F., &amp; McEvoy, G. M. (2012). Strategy, human resource management, and performance: Sharpening line of sight. </a:t>
            </a:r>
            <a:r>
              <a:rPr lang="en-KE" i="1" dirty="0"/>
              <a:t>Human Resource Management Review</a:t>
            </a:r>
            <a:r>
              <a:rPr lang="en-KE" dirty="0"/>
              <a:t>. https://doi.org/10.1016/j.hrmr.2011.11.002</a:t>
            </a:r>
          </a:p>
          <a:p>
            <a:pPr lvl="0"/>
            <a:r>
              <a:rPr lang="en-US" dirty="0"/>
              <a:t>Cardinal, R. N., &amp; Aitken, M. R. (2013). </a:t>
            </a:r>
            <a:r>
              <a:rPr lang="en-US" i="1" dirty="0"/>
              <a:t>ANOVA for the behavioral sciences researcher</a:t>
            </a:r>
            <a:r>
              <a:rPr lang="en-US" dirty="0"/>
              <a:t>. Hove, UK: Psychology Press.</a:t>
            </a:r>
            <a:endParaRPr lang="en-KE" dirty="0"/>
          </a:p>
          <a:p>
            <a:pPr lvl="0"/>
            <a:r>
              <a:rPr lang="en-US" dirty="0"/>
              <a:t>Jackson, S. L. (2017). Statistics plain and simple (4th ed.). Australia: Cengage Learning.</a:t>
            </a:r>
            <a:endParaRPr lang="en-KE" dirty="0"/>
          </a:p>
          <a:p>
            <a:pPr lvl="0"/>
            <a:r>
              <a:rPr lang="en-KE" dirty="0" err="1"/>
              <a:t>Mahipalan</a:t>
            </a:r>
            <a:r>
              <a:rPr lang="en-KE" dirty="0"/>
              <a:t>, M., &amp; Sheena, S. (2018). Workplace Spirituality and Subjective Happiness Among High School Teachers: Gratitude As A Moderator. </a:t>
            </a:r>
            <a:r>
              <a:rPr lang="en-KE" i="1" dirty="0"/>
              <a:t>Explore</a:t>
            </a:r>
            <a:r>
              <a:rPr lang="en-KE" dirty="0"/>
              <a:t>. https://doi.org/10.1016/j.explore.2018.07.002</a:t>
            </a:r>
          </a:p>
          <a:p>
            <a:pPr lvl="0"/>
            <a:r>
              <a:rPr lang="en-KE" dirty="0"/>
              <a:t>Moccia, S. (2016). Happiness at work. </a:t>
            </a:r>
            <a:r>
              <a:rPr lang="en-KE" i="1" dirty="0" err="1"/>
              <a:t>Papeles</a:t>
            </a:r>
            <a:r>
              <a:rPr lang="en-KE" i="1" dirty="0"/>
              <a:t> Del </a:t>
            </a:r>
            <a:r>
              <a:rPr lang="en-KE" i="1" dirty="0" err="1"/>
              <a:t>Psicologo</a:t>
            </a:r>
            <a:r>
              <a:rPr lang="en-KE" dirty="0"/>
              <a:t>. https://doi.org/10.1111/j.1468-2370.2009.00270.x</a:t>
            </a:r>
          </a:p>
          <a:p>
            <a:pPr lvl="0"/>
            <a:r>
              <a:rPr lang="en-KE" dirty="0" err="1"/>
              <a:t>Sirisunhirun</a:t>
            </a:r>
            <a:r>
              <a:rPr lang="en-KE" dirty="0"/>
              <a:t>, S., &amp; </a:t>
            </a:r>
            <a:r>
              <a:rPr lang="en-KE" dirty="0" err="1"/>
              <a:t>Sajjarax</a:t>
            </a:r>
            <a:r>
              <a:rPr lang="en-KE" dirty="0"/>
              <a:t> </a:t>
            </a:r>
            <a:r>
              <a:rPr lang="en-KE" dirty="0" err="1"/>
              <a:t>Dhirathiti</a:t>
            </a:r>
            <a:r>
              <a:rPr lang="en-KE" dirty="0"/>
              <a:t>, N. (2015). Job characteristics and a happy workplace: Increasing organizational engagement in </a:t>
            </a:r>
            <a:r>
              <a:rPr lang="en-KE" dirty="0" err="1"/>
              <a:t>thai</a:t>
            </a:r>
            <a:r>
              <a:rPr lang="en-KE" dirty="0"/>
              <a:t> higher education institutions. </a:t>
            </a:r>
            <a:r>
              <a:rPr lang="en-KE" i="1" dirty="0"/>
              <a:t>Organization Development Journal</a:t>
            </a:r>
            <a:r>
              <a:rPr lang="en-KE" dirty="0"/>
              <a:t>. https://doi.org/103722553</a:t>
            </a:r>
          </a:p>
          <a:p>
            <a:pPr lvl="0"/>
            <a:r>
              <a:rPr lang="en-KE" dirty="0"/>
              <a:t>Walsh, L. C., Boehm, J. K., &amp; Lyubomirsky, S. (2018). Does Happiness Promote Career Success? Revisiting the Evidence. </a:t>
            </a:r>
            <a:r>
              <a:rPr lang="en-KE" i="1" dirty="0"/>
              <a:t>Journal of Career Assessment</a:t>
            </a:r>
            <a:r>
              <a:rPr lang="en-KE" dirty="0"/>
              <a:t>. https://doi.org/10.1177/1069072717751441</a:t>
            </a:r>
          </a:p>
          <a:p>
            <a:endParaRPr lang="en-KE" dirty="0"/>
          </a:p>
        </p:txBody>
      </p:sp>
    </p:spTree>
    <p:extLst>
      <p:ext uri="{BB962C8B-B14F-4D97-AF65-F5344CB8AC3E}">
        <p14:creationId xmlns:p14="http://schemas.microsoft.com/office/powerpoint/2010/main" val="260167044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226</TotalTime>
  <Words>2470</Words>
  <Application>Microsoft Office PowerPoint</Application>
  <PresentationFormat>Widescreen</PresentationFormat>
  <Paragraphs>466</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Gill Sans MT</vt:lpstr>
      <vt:lpstr>Gallery</vt:lpstr>
      <vt:lpstr>Happiness and engagement</vt:lpstr>
      <vt:lpstr>Introduction </vt:lpstr>
      <vt:lpstr>Descriptive statistics </vt:lpstr>
      <vt:lpstr>T –test </vt:lpstr>
      <vt:lpstr>Anova analysis </vt:lpstr>
      <vt:lpstr>Bivariate correlation</vt:lpstr>
      <vt:lpstr>Bivariate correlation cont’d</vt:lpstr>
      <vt:lpstr>Bivariate correlation cont’d</vt:lpstr>
      <vt:lpstr>Bivariate correlation cont’d</vt:lpstr>
      <vt:lpstr>Discussion </vt:lpstr>
      <vt:lpstr>Discussion cont’d</vt:lpstr>
      <vt:lpstr>Discussion cont’d</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13</cp:revision>
  <dcterms:created xsi:type="dcterms:W3CDTF">2019-05-25T15:54:05Z</dcterms:created>
  <dcterms:modified xsi:type="dcterms:W3CDTF">2019-05-26T02:14:44Z</dcterms:modified>
</cp:coreProperties>
</file>